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7" r:id="rId2"/>
    <p:sldId id="690" r:id="rId3"/>
    <p:sldId id="258" r:id="rId4"/>
    <p:sldId id="688" r:id="rId5"/>
    <p:sldId id="689" r:id="rId6"/>
    <p:sldId id="691" r:id="rId7"/>
    <p:sldId id="699" r:id="rId8"/>
    <p:sldId id="700" r:id="rId9"/>
    <p:sldId id="701" r:id="rId10"/>
    <p:sldId id="702" r:id="rId11"/>
    <p:sldId id="703" r:id="rId12"/>
    <p:sldId id="715" r:id="rId13"/>
    <p:sldId id="716" r:id="rId14"/>
    <p:sldId id="717" r:id="rId15"/>
    <p:sldId id="718" r:id="rId16"/>
    <p:sldId id="719" r:id="rId17"/>
    <p:sldId id="720" r:id="rId18"/>
    <p:sldId id="721" r:id="rId19"/>
    <p:sldId id="271" r:id="rId20"/>
    <p:sldId id="391" r:id="rId21"/>
    <p:sldId id="704" r:id="rId22"/>
    <p:sldId id="714" r:id="rId23"/>
    <p:sldId id="705" r:id="rId24"/>
    <p:sldId id="673" r:id="rId25"/>
    <p:sldId id="674" r:id="rId26"/>
    <p:sldId id="713" r:id="rId27"/>
    <p:sldId id="708" r:id="rId28"/>
    <p:sldId id="709" r:id="rId29"/>
    <p:sldId id="710" r:id="rId30"/>
    <p:sldId id="711" r:id="rId31"/>
    <p:sldId id="712" r:id="rId32"/>
    <p:sldId id="6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A913"/>
    <a:srgbClr val="AF2C0C"/>
    <a:srgbClr val="FFE3FF"/>
    <a:srgbClr val="FFD8F8"/>
    <a:srgbClr val="C05CF9"/>
    <a:srgbClr val="706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513"/>
  </p:normalViewPr>
  <p:slideViewPr>
    <p:cSldViewPr snapToGrid="0" snapToObjects="1">
      <p:cViewPr varScale="1">
        <p:scale>
          <a:sx n="70" d="100"/>
          <a:sy n="70" d="100"/>
        </p:scale>
        <p:origin x="114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1F6368-7094-F348-8B25-1B23D39A9327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FD6A35-21C2-B846-AF1D-EA6901E288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7565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788787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14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726368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15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8501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2606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92269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201097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6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6524139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7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187095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8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77601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9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4151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10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6438321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11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26439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12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72946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슬라이드 이미지 개체 틀 1">
            <a:extLst>
              <a:ext uri="{FF2B5EF4-FFF2-40B4-BE49-F238E27FC236}">
                <a16:creationId xmlns:a16="http://schemas.microsoft.com/office/drawing/2014/main" id="{0AE80A27-9CEB-4848-B31A-C388A73D30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4" name="슬라이드 노트 개체 틀 2">
            <a:extLst>
              <a:ext uri="{FF2B5EF4-FFF2-40B4-BE49-F238E27FC236}">
                <a16:creationId xmlns:a16="http://schemas.microsoft.com/office/drawing/2014/main" id="{38D8DE5E-7121-2241-920C-49C892E23A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ko-KR" dirty="0"/>
              <a:t>2. Structure P. </a:t>
            </a:r>
            <a:r>
              <a:rPr lang="en-US" altLang="ko-KR" dirty="0" err="1"/>
              <a:t>ractice</a:t>
            </a:r>
            <a:endParaRPr lang="ko-KR" altLang="en-US" dirty="0"/>
          </a:p>
        </p:txBody>
      </p:sp>
      <p:sp>
        <p:nvSpPr>
          <p:cNvPr id="59395" name="슬라이드 번호 개체 틀 3">
            <a:extLst>
              <a:ext uri="{FF2B5EF4-FFF2-40B4-BE49-F238E27FC236}">
                <a16:creationId xmlns:a16="http://schemas.microsoft.com/office/drawing/2014/main" id="{741302C5-30F4-DF41-833D-D866062FD9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1pPr>
            <a:lvl2pPr marL="742950" indent="-28575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2pPr>
            <a:lvl3pPr marL="11430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3pPr>
            <a:lvl4pPr marL="16002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4pPr>
            <a:lvl5pPr marL="2057400" indent="-228600" latinLnBrk="1">
              <a:spcBef>
                <a:spcPct val="30000"/>
              </a:spcBef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5pPr>
            <a:lvl6pPr marL="25146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6pPr>
            <a:lvl7pPr marL="29718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7pPr>
            <a:lvl8pPr marL="34290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8pPr>
            <a:lvl9pPr marL="3886200" indent="-228600" eaLnBrk="0" fontAlgn="base" latinLnBrk="1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맑은 고딕" panose="020B0503020000020004" pitchFamily="34" charset="-127"/>
              </a:defRPr>
            </a:lvl9pPr>
          </a:lstStyle>
          <a:p>
            <a:pPr>
              <a:spcBef>
                <a:spcPct val="0"/>
              </a:spcBef>
            </a:pPr>
            <a:fld id="{642A780D-7321-CA4E-8A59-09A28CEAF20F}" type="slidenum">
              <a:rPr lang="ko-KR" altLang="en-US">
                <a:latin typeface="굴림" panose="020B0600000101010101" pitchFamily="34" charset="-127"/>
              </a:rPr>
              <a:pPr>
                <a:spcBef>
                  <a:spcPct val="0"/>
                </a:spcBef>
              </a:pPr>
              <a:t>13</a:t>
            </a:fld>
            <a:endParaRPr lang="en-US" altLang="ko-KR">
              <a:latin typeface="굴림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3980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261E8-2793-5F44-9668-A3EABB2C5B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0198AA-63C1-3B40-A75A-28BCD04054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2E903B-9950-6F43-BD88-CD4FACD27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AC9596-7A2F-EB4A-A134-08733F505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A60432-12F8-9D41-A446-733EE060A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397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A43E04-8C8D-3349-8C25-3B71ECD57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1D57C6-76E8-8A49-A9BF-FE8C652711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12962-8FCF-A345-99E3-3577BA5B4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E2B4E-2BE4-274C-A316-DCC932ABA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A1521-DACA-3B4B-A355-F5DA3117F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86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A53889-9118-5B4F-92C9-1D1EFBA260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EBDE13-B258-6B4C-AAAB-4D1F6A773F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0532C-2BD6-6E4E-9303-7D0EC1944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D3BEB2-0625-DE49-A24F-DA7FC8C48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130B37-DBEF-AE4E-9721-E7E37A87D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12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B1268-66C7-8044-A6EA-7FAE7146D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5D4C6-6EE2-D446-B978-69660B5B36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2FFD54-D54A-D540-AFB6-B21F897756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5C4D12-6CB2-2642-AE11-BD5AFEE51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D732DF-F3F6-654C-BC24-5F0AECB35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7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0CFC0-E0EC-9342-B008-A21BB343D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47F2C7-87D5-AA4F-9FDE-B872B4E71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67D13-A0B4-7B4B-BA7A-2F48BA46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CAB66-D871-FF48-BA68-2A8B4E41B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3A24BB-C36D-6040-9620-399323602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42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90D0D7-A941-E942-90A7-3ED3460E8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C021E-5980-9F4B-8701-51E9A3B6F3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5F452CE-20EF-E942-8B50-0FC2BDC2E2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F34BDB-0E54-484F-897D-57776C2F5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1385AC-64CB-D444-8D18-F32E2697EC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F8F6E9-0CD7-FB45-930C-5BF20A506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65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7E1330-FFFA-DF43-9A57-3977A6EA6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0853D-72DB-AD4D-BF5F-7BDA1A8CE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9996FB-F4B3-EF4D-BB83-01ECDE243B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4CC64C-307C-8C45-8A04-220CF52620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CF38657-BE7D-D044-94E8-3EE07E309C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0B74F65-C6CE-CA43-B15F-94B1DA2FE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88B2D2-CA46-3845-9DAB-89C902FD3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C26C7A-B922-8A46-BD5E-DB938B6A0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65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48DFB7-1783-EA49-9496-F6D1DB96E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FBE040-7113-124D-809D-87D1CC778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F4D984-3BC5-BA49-93FE-1689EA6CF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1566E-8D63-D947-ACDB-992B29C41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22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34F083-14A8-7C4F-8C62-777234594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F498C5-36F5-CA40-9E9D-FE98E374B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6262A-0A92-1244-A57D-86E463172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12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77C1E-9745-C84E-B0BD-12148D1BD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8CAF90-287C-CD48-947B-77305C46C1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A62100-EC5F-614B-941B-268DEBADDD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02CC83-3092-0E41-87DF-114E0DFE5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E344A4-349A-F349-A77D-1552905AFC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877D82-4DBF-B84E-AE6B-179644924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85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3F7A7-D681-CA4A-9F31-24A83C5D8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8C2BFE-78E7-C349-AC58-DCAFB808BB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A45FD6-E989-D946-8876-8CC53850FD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EF99E0-0457-3A49-8EA7-AD64A49669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1FF27D-5A19-8142-B5A3-6906BA0C9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A3FBC-B982-AB43-BDC6-3F110D23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910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D9E1D6-41D9-6E4F-AD51-402F61D23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477541-BE33-FE4F-8134-4818B9F2A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542A6-B68F-E047-A079-5E2405B69E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430E2B-BCBE-1342-809C-6B7D45533A71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7A16F3-8A7D-4847-AC47-1E2452FC9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F0EE9E-51CB-2E4E-9463-D041A413A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6303E-76E9-1F4E-AC7E-A8B649507B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18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quizlet.com/406699248/unit-14-&#49324;&#46993;&#51012;-&#45208;&#45572;&#45716;-&#48148;&#51088;&#54924;-flash-cards/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96632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dirty="0"/>
              <a:t> </a:t>
            </a: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br>
              <a:rPr lang="en-US" altLang="ko-KR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en-US" altLang="ko-KR" dirty="0"/>
            </a:br>
            <a:r>
              <a:rPr lang="en-US" altLang="ko-KR" dirty="0"/>
              <a:t>4-2 </a:t>
            </a:r>
            <a:br>
              <a:rPr lang="ko-KR" dirty="0"/>
            </a:br>
            <a:endParaRPr dirty="0"/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02000" y="328143"/>
            <a:ext cx="1588000" cy="1571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433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069270" y="1356057"/>
            <a:ext cx="10053460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800" dirty="0">
                <a:solidFill>
                  <a:schemeClr val="bg1"/>
                </a:solidFill>
              </a:rPr>
              <a:t>(</a:t>
            </a:r>
            <a:r>
              <a:rPr lang="ko-KR" altLang="en-US" sz="2800" dirty="0">
                <a:solidFill>
                  <a:schemeClr val="bg1"/>
                </a:solidFill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는 줄 알다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모르다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280045" y="126793"/>
            <a:ext cx="5631911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14 </a:t>
            </a:r>
            <a:r>
              <a:rPr lang="ko-KR" altLang="en-US" sz="2400" dirty="0"/>
              <a:t>사랑을 나누는 바자회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줄 알다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모르다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5.</a:t>
            </a:r>
            <a:r>
              <a:rPr lang="ko-KR" altLang="en-US" sz="2800" dirty="0">
                <a:solidFill>
                  <a:schemeClr val="tx1"/>
                </a:solidFill>
              </a:rPr>
              <a:t>아주머니들에게 필요한 물건만  </a:t>
            </a:r>
            <a:r>
              <a:rPr lang="en-US" altLang="ko-KR" sz="2800" dirty="0">
                <a:solidFill>
                  <a:schemeClr val="tx1"/>
                </a:solidFill>
              </a:rPr>
              <a:t>__________________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있다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8312566" y="2661739"/>
            <a:ext cx="324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있는 줄 알았어요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91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088790" y="1356057"/>
            <a:ext cx="1001442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800" dirty="0">
                <a:solidFill>
                  <a:schemeClr val="bg1"/>
                </a:solidFill>
              </a:rPr>
              <a:t>(</a:t>
            </a:r>
            <a:r>
              <a:rPr lang="ko-KR" altLang="en-US" sz="2800" dirty="0">
                <a:solidFill>
                  <a:schemeClr val="bg1"/>
                </a:solidFill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는 줄 알다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모르다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 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280045" y="126793"/>
            <a:ext cx="5631911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14 </a:t>
            </a:r>
            <a:r>
              <a:rPr lang="ko-KR" altLang="en-US" sz="2400" dirty="0"/>
              <a:t>사랑을 나누는 바자회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줄 알다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모르다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6.</a:t>
            </a:r>
            <a:r>
              <a:rPr lang="ko-KR" altLang="en-US" sz="2800" dirty="0">
                <a:solidFill>
                  <a:schemeClr val="tx1"/>
                </a:solidFill>
              </a:rPr>
              <a:t>바자회가 이렇게  </a:t>
            </a:r>
            <a:r>
              <a:rPr lang="en-US" altLang="ko-KR" sz="2800" dirty="0">
                <a:solidFill>
                  <a:schemeClr val="tx1"/>
                </a:solidFill>
              </a:rPr>
              <a:t>___________________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재미있다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6942792" y="2661739"/>
            <a:ext cx="36702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재미있는 줄 몰랐어요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65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~(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159515"/>
              </p:ext>
            </p:extLst>
          </p:nvPr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FE74500A-B3AD-2245-ADC7-20346B8B22D5}"/>
              </a:ext>
            </a:extLst>
          </p:cNvPr>
          <p:cNvSpPr/>
          <p:nvPr/>
        </p:nvSpPr>
        <p:spPr>
          <a:xfrm>
            <a:off x="7931886" y="1335323"/>
            <a:ext cx="2764465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491D275-55DE-5A41-90E8-C7CAC2B0177D}"/>
              </a:ext>
            </a:extLst>
          </p:cNvPr>
          <p:cNvSpPr/>
          <p:nvPr/>
        </p:nvSpPr>
        <p:spPr>
          <a:xfrm>
            <a:off x="7977074" y="2005260"/>
            <a:ext cx="2764465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287EDBA-C41B-E444-9F52-0B4DC6C6B47A}"/>
              </a:ext>
            </a:extLst>
          </p:cNvPr>
          <p:cNvSpPr/>
          <p:nvPr/>
        </p:nvSpPr>
        <p:spPr>
          <a:xfrm>
            <a:off x="7964453" y="2672534"/>
            <a:ext cx="2764465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C725E12-523A-004E-AC39-AFF06025970C}"/>
              </a:ext>
            </a:extLst>
          </p:cNvPr>
          <p:cNvSpPr/>
          <p:nvPr/>
        </p:nvSpPr>
        <p:spPr>
          <a:xfrm>
            <a:off x="8807303" y="3293780"/>
            <a:ext cx="1889050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28333DC-9F64-9647-AAA9-4055F14FA784}"/>
              </a:ext>
            </a:extLst>
          </p:cNvPr>
          <p:cNvSpPr/>
          <p:nvPr/>
        </p:nvSpPr>
        <p:spPr>
          <a:xfrm>
            <a:off x="8402161" y="3915026"/>
            <a:ext cx="2326757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3438210" y="5328564"/>
            <a:ext cx="5315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이름이 </a:t>
            </a:r>
            <a:r>
              <a:rPr lang="ko-KR" altLang="en-US" sz="3200" dirty="0" err="1"/>
              <a:t>펭수인</a:t>
            </a:r>
            <a:r>
              <a:rPr lang="ko-KR" altLang="en-US" sz="3200" dirty="0"/>
              <a:t>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FC9167C-8E3A-6649-B553-3FEB5ED1E48B}"/>
              </a:ext>
            </a:extLst>
          </p:cNvPr>
          <p:cNvSpPr/>
          <p:nvPr/>
        </p:nvSpPr>
        <p:spPr>
          <a:xfrm>
            <a:off x="7977074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3438210" y="5913339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이름이 </a:t>
            </a:r>
            <a:r>
              <a:rPr lang="ko-KR" altLang="en-US" sz="3200" dirty="0" err="1"/>
              <a:t>펭수인</a:t>
            </a:r>
            <a:r>
              <a:rPr lang="ko-KR" altLang="en-US" sz="3200" dirty="0"/>
              <a:t>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13969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3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~(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/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D491D275-55DE-5A41-90E8-C7CAC2B0177D}"/>
              </a:ext>
            </a:extLst>
          </p:cNvPr>
          <p:cNvSpPr/>
          <p:nvPr/>
        </p:nvSpPr>
        <p:spPr>
          <a:xfrm>
            <a:off x="7977074" y="2005260"/>
            <a:ext cx="2764465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287EDBA-C41B-E444-9F52-0B4DC6C6B47A}"/>
              </a:ext>
            </a:extLst>
          </p:cNvPr>
          <p:cNvSpPr/>
          <p:nvPr/>
        </p:nvSpPr>
        <p:spPr>
          <a:xfrm>
            <a:off x="7964453" y="2672534"/>
            <a:ext cx="2764465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C725E12-523A-004E-AC39-AFF06025970C}"/>
              </a:ext>
            </a:extLst>
          </p:cNvPr>
          <p:cNvSpPr/>
          <p:nvPr/>
        </p:nvSpPr>
        <p:spPr>
          <a:xfrm>
            <a:off x="8807303" y="3293780"/>
            <a:ext cx="1889050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28333DC-9F64-9647-AAA9-4055F14FA784}"/>
              </a:ext>
            </a:extLst>
          </p:cNvPr>
          <p:cNvSpPr/>
          <p:nvPr/>
        </p:nvSpPr>
        <p:spPr>
          <a:xfrm>
            <a:off x="8402161" y="3915026"/>
            <a:ext cx="2326757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3438210" y="5328564"/>
            <a:ext cx="53155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나이가 열 살인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FC9167C-8E3A-6649-B553-3FEB5ED1E48B}"/>
              </a:ext>
            </a:extLst>
          </p:cNvPr>
          <p:cNvSpPr/>
          <p:nvPr/>
        </p:nvSpPr>
        <p:spPr>
          <a:xfrm>
            <a:off x="7977074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3438210" y="5913339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나이가 열 살인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9997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~(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/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0287EDBA-C41B-E444-9F52-0B4DC6C6B47A}"/>
              </a:ext>
            </a:extLst>
          </p:cNvPr>
          <p:cNvSpPr/>
          <p:nvPr/>
        </p:nvSpPr>
        <p:spPr>
          <a:xfrm>
            <a:off x="7964453" y="2672534"/>
            <a:ext cx="2764465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C725E12-523A-004E-AC39-AFF06025970C}"/>
              </a:ext>
            </a:extLst>
          </p:cNvPr>
          <p:cNvSpPr/>
          <p:nvPr/>
        </p:nvSpPr>
        <p:spPr>
          <a:xfrm>
            <a:off x="8807303" y="3293780"/>
            <a:ext cx="1889050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28333DC-9F64-9647-AAA9-4055F14FA784}"/>
              </a:ext>
            </a:extLst>
          </p:cNvPr>
          <p:cNvSpPr/>
          <p:nvPr/>
        </p:nvSpPr>
        <p:spPr>
          <a:xfrm>
            <a:off x="8402161" y="3915026"/>
            <a:ext cx="2326757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3362792" y="5287942"/>
            <a:ext cx="6202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직업이 </a:t>
            </a:r>
            <a:r>
              <a:rPr lang="ko-KR" altLang="en-US" sz="3200" dirty="0" err="1"/>
              <a:t>유튜버인</a:t>
            </a:r>
            <a:r>
              <a:rPr lang="ko-KR" altLang="en-US" sz="3200" dirty="0"/>
              <a:t>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FC9167C-8E3A-6649-B553-3FEB5ED1E48B}"/>
              </a:ext>
            </a:extLst>
          </p:cNvPr>
          <p:cNvSpPr/>
          <p:nvPr/>
        </p:nvSpPr>
        <p:spPr>
          <a:xfrm>
            <a:off x="7977074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3362792" y="5912023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직업이 </a:t>
            </a:r>
            <a:r>
              <a:rPr lang="ko-KR" altLang="en-US" sz="3200" dirty="0" err="1"/>
              <a:t>유튜버인</a:t>
            </a:r>
            <a:r>
              <a:rPr lang="ko-KR" altLang="en-US" sz="3200" dirty="0"/>
              <a:t>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7791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~(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/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DC725E12-523A-004E-AC39-AFF06025970C}"/>
              </a:ext>
            </a:extLst>
          </p:cNvPr>
          <p:cNvSpPr/>
          <p:nvPr/>
        </p:nvSpPr>
        <p:spPr>
          <a:xfrm>
            <a:off x="8807303" y="3293780"/>
            <a:ext cx="1889050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28333DC-9F64-9647-AAA9-4055F14FA784}"/>
              </a:ext>
            </a:extLst>
          </p:cNvPr>
          <p:cNvSpPr/>
          <p:nvPr/>
        </p:nvSpPr>
        <p:spPr>
          <a:xfrm>
            <a:off x="8402161" y="3915026"/>
            <a:ext cx="2326757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3362792" y="5287942"/>
            <a:ext cx="6202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태어난 곳이 남극인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FC9167C-8E3A-6649-B553-3FEB5ED1E48B}"/>
              </a:ext>
            </a:extLst>
          </p:cNvPr>
          <p:cNvSpPr/>
          <p:nvPr/>
        </p:nvSpPr>
        <p:spPr>
          <a:xfrm>
            <a:off x="7977074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3362792" y="5912023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태어난 곳이 남극인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85844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/>
      <p:bldP spid="2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–~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/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128333DC-9F64-9647-AAA9-4055F14FA784}"/>
              </a:ext>
            </a:extLst>
          </p:cNvPr>
          <p:cNvSpPr/>
          <p:nvPr/>
        </p:nvSpPr>
        <p:spPr>
          <a:xfrm>
            <a:off x="8402161" y="3915026"/>
            <a:ext cx="2326757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2589650" y="5337740"/>
            <a:ext cx="7510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사는 곳이 </a:t>
            </a:r>
            <a:r>
              <a:rPr lang="en-US" altLang="ko-KR" sz="3200" dirty="0"/>
              <a:t>EBS</a:t>
            </a:r>
            <a:r>
              <a:rPr lang="ko-KR" altLang="en-US" sz="3200" dirty="0"/>
              <a:t> 방송국인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FC9167C-8E3A-6649-B553-3FEB5ED1E48B}"/>
              </a:ext>
            </a:extLst>
          </p:cNvPr>
          <p:cNvSpPr/>
          <p:nvPr/>
        </p:nvSpPr>
        <p:spPr>
          <a:xfrm>
            <a:off x="7977074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2589650" y="5941187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사는 곳이 </a:t>
            </a:r>
            <a:r>
              <a:rPr lang="en-US" altLang="ko-KR" sz="3200" dirty="0"/>
              <a:t>EBS</a:t>
            </a:r>
            <a:r>
              <a:rPr lang="ko-KR" altLang="en-US" sz="3200" dirty="0"/>
              <a:t> 방송국인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8920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/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~(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/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3218301" y="5383801"/>
            <a:ext cx="7510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/>
              <a:t>펭수가</a:t>
            </a:r>
            <a:r>
              <a:rPr lang="ko-KR" altLang="en-US" sz="3200" dirty="0"/>
              <a:t> 귀여운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CFC9167C-8E3A-6649-B553-3FEB5ED1E48B}"/>
              </a:ext>
            </a:extLst>
          </p:cNvPr>
          <p:cNvSpPr/>
          <p:nvPr/>
        </p:nvSpPr>
        <p:spPr>
          <a:xfrm>
            <a:off x="7977074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3218301" y="5968576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/>
              <a:t>펭수가</a:t>
            </a:r>
            <a:r>
              <a:rPr lang="ko-KR" altLang="en-US" sz="3200" dirty="0"/>
              <a:t> 귀여운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18910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 animBg="1"/>
      <p:bldP spid="2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1" y="0"/>
            <a:ext cx="4500562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800" dirty="0"/>
              <a:t>Unit 14 </a:t>
            </a:r>
            <a:r>
              <a:rPr lang="ko-KR" altLang="en-US" sz="1800" dirty="0"/>
              <a:t>사랑을 나누는 바자회</a:t>
            </a:r>
            <a:br>
              <a:rPr lang="en-US" altLang="ko-KR" sz="1800" dirty="0"/>
            </a:br>
            <a:r>
              <a:rPr lang="ko-KR" altLang="en-US" sz="1800" dirty="0"/>
              <a:t>문법과 표현 </a:t>
            </a:r>
            <a:r>
              <a:rPr lang="en-US" altLang="ko-KR" sz="1800" dirty="0"/>
              <a:t>1</a:t>
            </a:r>
            <a:r>
              <a:rPr lang="ko-KR" altLang="en-US" sz="1800" dirty="0"/>
              <a:t> </a:t>
            </a:r>
            <a:r>
              <a:rPr lang="en-US" altLang="ko-KR" sz="1800" dirty="0">
                <a:solidFill>
                  <a:srgbClr val="FF0000"/>
                </a:solidFill>
              </a:rPr>
              <a:t>~(</a:t>
            </a:r>
            <a:r>
              <a:rPr lang="ko-KR" altLang="en-US" sz="1800" dirty="0">
                <a:solidFill>
                  <a:srgbClr val="FF0000"/>
                </a:solidFill>
              </a:rPr>
              <a:t>으</a:t>
            </a:r>
            <a:r>
              <a:rPr lang="en-US" altLang="ko-KR" sz="1800" dirty="0">
                <a:solidFill>
                  <a:srgbClr val="FF0000"/>
                </a:solidFill>
              </a:rPr>
              <a:t>)</a:t>
            </a:r>
            <a:r>
              <a:rPr lang="ko-KR" altLang="en-US" sz="1800" dirty="0" err="1">
                <a:solidFill>
                  <a:srgbClr val="FF0000"/>
                </a:solidFill>
              </a:rPr>
              <a:t>ㄴ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는 줄 알다</a:t>
            </a:r>
            <a:r>
              <a:rPr lang="en-US" altLang="ko-KR" sz="1800" dirty="0">
                <a:solidFill>
                  <a:srgbClr val="FF0000"/>
                </a:solidFill>
              </a:rPr>
              <a:t>/</a:t>
            </a:r>
            <a:r>
              <a:rPr lang="ko-KR" altLang="en-US" sz="1800" dirty="0">
                <a:solidFill>
                  <a:srgbClr val="FF0000"/>
                </a:solidFill>
              </a:rPr>
              <a:t>모르다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75F351-B41B-E746-9A42-F5F87342202A}"/>
              </a:ext>
            </a:extLst>
          </p:cNvPr>
          <p:cNvSpPr txBox="1"/>
          <p:nvPr/>
        </p:nvSpPr>
        <p:spPr>
          <a:xfrm>
            <a:off x="4323207" y="0"/>
            <a:ext cx="7868793" cy="830997"/>
          </a:xfrm>
          <a:prstGeom prst="rect">
            <a:avLst/>
          </a:prstGeom>
          <a:solidFill>
            <a:srgbClr val="0070C0"/>
          </a:solidFill>
        </p:spPr>
        <p:txBody>
          <a:bodyPr wrap="square" anchor="ctr">
            <a:spAutoFit/>
          </a:bodyPr>
          <a:lstStyle/>
          <a:p>
            <a:pPr algn="ctr" latinLnBrk="1">
              <a:defRPr/>
            </a:pP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펭수에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대해서 알아보고</a:t>
            </a:r>
            <a:endParaRPr lang="en-US" altLang="ko-KR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400" dirty="0">
                <a:solidFill>
                  <a:schemeClr val="bg1"/>
                </a:solidFill>
              </a:rPr>
              <a:t>(</a:t>
            </a:r>
            <a:r>
              <a:rPr lang="ko-KR" altLang="en-US" sz="2400" dirty="0">
                <a:solidFill>
                  <a:schemeClr val="bg1"/>
                </a:solidFill>
              </a:rPr>
              <a:t>으</a:t>
            </a:r>
            <a:r>
              <a:rPr lang="en-US" altLang="ko-KR" sz="2400" dirty="0">
                <a:solidFill>
                  <a:schemeClr val="bg1"/>
                </a:solidFill>
              </a:rPr>
              <a:t>)</a:t>
            </a:r>
            <a:r>
              <a:rPr lang="ko-KR" altLang="en-US" sz="2400" dirty="0" err="1">
                <a:solidFill>
                  <a:schemeClr val="bg1"/>
                </a:solidFill>
              </a:rPr>
              <a:t>ㄴ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는 줄 알다</a:t>
            </a:r>
            <a:r>
              <a:rPr lang="en-US" altLang="ko-KR" sz="2400" dirty="0">
                <a:solidFill>
                  <a:schemeClr val="bg1"/>
                </a:solidFill>
              </a:rPr>
              <a:t>/</a:t>
            </a:r>
            <a:r>
              <a:rPr lang="ko-KR" altLang="en-US" sz="2400" dirty="0">
                <a:solidFill>
                  <a:schemeClr val="bg1"/>
                </a:solidFill>
              </a:rPr>
              <a:t>모르다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4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4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4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F5413325-742F-E345-A0AD-C46DF90B9760}"/>
              </a:ext>
            </a:extLst>
          </p:cNvPr>
          <p:cNvGraphicFramePr>
            <a:graphicFrameLocks noGrp="1"/>
          </p:cNvGraphicFramePr>
          <p:nvPr/>
        </p:nvGraphicFramePr>
        <p:xfrm>
          <a:off x="1062074" y="1231816"/>
          <a:ext cx="10067852" cy="39321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99889">
                  <a:extLst>
                    <a:ext uri="{9D8B030D-6E8A-4147-A177-3AD203B41FA5}">
                      <a16:colId xmlns:a16="http://schemas.microsoft.com/office/drawing/2014/main" val="4216488931"/>
                    </a:ext>
                  </a:extLst>
                </a:gridCol>
                <a:gridCol w="4167963">
                  <a:extLst>
                    <a:ext uri="{9D8B030D-6E8A-4147-A177-3AD203B41FA5}">
                      <a16:colId xmlns:a16="http://schemas.microsoft.com/office/drawing/2014/main" val="3474918317"/>
                    </a:ext>
                  </a:extLst>
                </a:gridCol>
              </a:tblGrid>
              <a:tr h="3932131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이름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펭수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나이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10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살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직업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유튜버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태어난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남극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사는 곳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EBS 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방송국       </a:t>
                      </a:r>
                      <a:endParaRPr lang="en-US" altLang="ko-KR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특징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: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귀엽다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r>
                        <a:rPr lang="ko-KR" altLang="en-US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   </a:t>
                      </a:r>
                      <a:r>
                        <a:rPr lang="ko-KR" altLang="en-US" sz="2800" b="0" dirty="0" err="1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재밌다</a:t>
                      </a:r>
                      <a:r>
                        <a:rPr lang="en-US" altLang="ko-KR" sz="2800" b="0" dirty="0">
                          <a:solidFill>
                            <a:schemeClr val="tx1"/>
                          </a:solidFill>
                          <a:latin typeface="Malgun Gothic" panose="020B0503020000020004" pitchFamily="34" charset="-127"/>
                          <a:ea typeface="Malgun Gothic" panose="020B0503020000020004" pitchFamily="34" charset="-127"/>
                        </a:rPr>
                        <a:t>,</a:t>
                      </a:r>
                      <a:endParaRPr lang="en-US" sz="2800" b="0" dirty="0">
                        <a:solidFill>
                          <a:schemeClr val="tx1"/>
                        </a:solidFill>
                        <a:latin typeface="Malgun Gothic" panose="020B0503020000020004" pitchFamily="34" charset="-127"/>
                        <a:ea typeface="Malgun Gothic" panose="020B0503020000020004" pitchFamily="34" charset="-127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614329"/>
                  </a:ext>
                </a:extLst>
              </a:tr>
            </a:tbl>
          </a:graphicData>
        </a:graphic>
      </p:graphicFrame>
      <p:pic>
        <p:nvPicPr>
          <p:cNvPr id="17" name="Picture 16">
            <a:extLst>
              <a:ext uri="{FF2B5EF4-FFF2-40B4-BE49-F238E27FC236}">
                <a16:creationId xmlns:a16="http://schemas.microsoft.com/office/drawing/2014/main" id="{0CA90C4F-DADB-5E4D-B412-BA10332DD3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759" y="1231816"/>
            <a:ext cx="4112241" cy="386490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05B7ED0-C08E-2245-BB96-96C4D4820257}"/>
              </a:ext>
            </a:extLst>
          </p:cNvPr>
          <p:cNvSpPr txBox="1"/>
          <p:nvPr/>
        </p:nvSpPr>
        <p:spPr>
          <a:xfrm>
            <a:off x="3218301" y="5383801"/>
            <a:ext cx="7510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/>
              <a:t>펭수가</a:t>
            </a:r>
            <a:r>
              <a:rPr lang="ko-KR" altLang="en-US" sz="3200" dirty="0"/>
              <a:t> 재미있는 줄 몰랐어요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DC10C6FD-986F-C845-9287-E9392CF80651}"/>
              </a:ext>
            </a:extLst>
          </p:cNvPr>
          <p:cNvSpPr/>
          <p:nvPr/>
        </p:nvSpPr>
        <p:spPr>
          <a:xfrm>
            <a:off x="9471617" y="4577917"/>
            <a:ext cx="1257301" cy="48909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9C647DD-6B49-9C44-8D77-54D2BDF8DE61}"/>
              </a:ext>
            </a:extLst>
          </p:cNvPr>
          <p:cNvSpPr txBox="1"/>
          <p:nvPr/>
        </p:nvSpPr>
        <p:spPr>
          <a:xfrm>
            <a:off x="3218301" y="5968576"/>
            <a:ext cx="80169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err="1"/>
              <a:t>펭수가</a:t>
            </a:r>
            <a:r>
              <a:rPr lang="ko-KR" altLang="en-US" sz="3200" dirty="0"/>
              <a:t> 재미있는 줄 알았어요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43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 animBg="1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39486" y="1118857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</a:t>
            </a:r>
            <a:r>
              <a:rPr lang="ko-KR" altLang="en-US" sz="3600" dirty="0">
                <a:solidFill>
                  <a:srgbClr val="FF0000"/>
                </a:solidFill>
              </a:rPr>
              <a:t>아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 err="1">
                <a:solidFill>
                  <a:srgbClr val="FF0000"/>
                </a:solidFill>
              </a:rPr>
              <a:t>어야겠다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2702001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바자회에 물건을 더  </a:t>
            </a:r>
            <a:r>
              <a:rPr lang="ko-KR" altLang="en-US" sz="3000" dirty="0" err="1">
                <a:solidFill>
                  <a:srgbClr val="FF0000"/>
                </a:solidFill>
              </a:rPr>
              <a:t>가져가야겠어요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r>
              <a:rPr lang="ko-KR" altLang="en-US" sz="3000" dirty="0">
                <a:solidFill>
                  <a:srgbClr val="FF0000"/>
                </a:solidFill>
              </a:rPr>
              <a:t> 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612777"/>
            <a:ext cx="11696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모임 장소가 바뀌었으니까 사람들에게 안내 문자를 </a:t>
            </a:r>
            <a:r>
              <a:rPr lang="ko-KR" altLang="en-US" sz="3000" dirty="0" err="1">
                <a:solidFill>
                  <a:srgbClr val="FF0000"/>
                </a:solidFill>
              </a:rPr>
              <a:t>보내야겠어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39486" y="4523553"/>
            <a:ext cx="116963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</a:t>
            </a:r>
            <a:r>
              <a:rPr lang="ko-KR" altLang="en-US" sz="3000" dirty="0" err="1"/>
              <a:t>조쉬</a:t>
            </a:r>
            <a:r>
              <a:rPr lang="en-US" altLang="ko-KR" sz="3000" dirty="0"/>
              <a:t>,</a:t>
            </a:r>
            <a:r>
              <a:rPr lang="ko-KR" altLang="en-US" sz="3000" dirty="0"/>
              <a:t> 날씨가 좋으니까 밖에 나가서 산책하자</a:t>
            </a:r>
            <a:r>
              <a:rPr lang="en-US" altLang="ko-KR" sz="3000" dirty="0"/>
              <a:t>.</a:t>
            </a:r>
            <a:endParaRPr lang="en-US" sz="3000" dirty="0"/>
          </a:p>
          <a:p>
            <a:r>
              <a:rPr lang="ko-KR" altLang="en-US" sz="3000" dirty="0"/>
              <a:t>    </a:t>
            </a:r>
            <a:endParaRPr lang="en-US" altLang="ko-KR" sz="3000" dirty="0"/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미안해</a:t>
            </a:r>
            <a:r>
              <a:rPr lang="en-US" altLang="ko-KR" sz="3000" dirty="0"/>
              <a:t>.</a:t>
            </a:r>
            <a:r>
              <a:rPr lang="ko-KR" altLang="en-US" sz="3000" dirty="0"/>
              <a:t> 감기에 걸려서 집에서  </a:t>
            </a:r>
            <a:r>
              <a:rPr lang="ko-KR" altLang="en-US" sz="3000" dirty="0" err="1">
                <a:solidFill>
                  <a:srgbClr val="FF0000"/>
                </a:solidFill>
              </a:rPr>
              <a:t>쉬어야겠어</a:t>
            </a:r>
            <a:r>
              <a:rPr lang="en-US" altLang="ko-KR" sz="3000" dirty="0"/>
              <a:t>.</a:t>
            </a:r>
            <a:r>
              <a:rPr lang="ko-KR" altLang="en-US" sz="3000" dirty="0">
                <a:solidFill>
                  <a:srgbClr val="FF0000"/>
                </a:solidFill>
              </a:rPr>
              <a:t> </a:t>
            </a:r>
            <a:endParaRPr lang="en-US" altLang="ko-KR" sz="3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376420" y="1826302"/>
            <a:ext cx="10952480" cy="47705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400" dirty="0"/>
              <a:t>   </a:t>
            </a:r>
            <a:r>
              <a:rPr lang="en-US" altLang="ko-KR" sz="2500" dirty="0"/>
              <a:t>(Attached to a verb) This is used to show the speaker’s willingness.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6017D8-09D5-744A-8CD9-EC764A84E848}"/>
              </a:ext>
            </a:extLst>
          </p:cNvPr>
          <p:cNvSpPr txBox="1">
            <a:spLocks/>
          </p:cNvSpPr>
          <p:nvPr/>
        </p:nvSpPr>
        <p:spPr>
          <a:xfrm>
            <a:off x="2963055" y="127072"/>
            <a:ext cx="6265890" cy="7308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altLang="ko-KR" sz="2800" dirty="0"/>
              <a:t>Unit 14 </a:t>
            </a:r>
            <a:r>
              <a:rPr lang="ko-KR" altLang="en-US" sz="2800" dirty="0"/>
              <a:t>사랑을 나누는 바자회</a:t>
            </a:r>
            <a:br>
              <a:rPr lang="en-US" altLang="ko-KR" sz="2800" dirty="0"/>
            </a:br>
            <a:r>
              <a:rPr lang="ko-KR" altLang="en-US" sz="2800" dirty="0"/>
              <a:t>문법과 표현 </a:t>
            </a:r>
            <a:r>
              <a:rPr lang="en-US" altLang="ko-KR" sz="2800" dirty="0"/>
              <a:t>1</a:t>
            </a:r>
            <a:endParaRPr lang="en-US" sz="2800" dirty="0"/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5A7DD344-8DA6-D94B-BEEA-29F18F468CCD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4064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D310DA8-3964-ED44-9AB8-3F2ABFB91B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8933" y="0"/>
            <a:ext cx="8094133" cy="6259285"/>
          </a:xfrm>
          <a:prstGeom prst="rect">
            <a:avLst/>
          </a:prstGeom>
        </p:spPr>
      </p:pic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597A5DFF-13E3-4D44-A5CB-792D4C3ED0C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12935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05DA9B6-FCB4-A546-A018-8800352D3D45}"/>
              </a:ext>
            </a:extLst>
          </p:cNvPr>
          <p:cNvSpPr txBox="1"/>
          <p:nvPr/>
        </p:nvSpPr>
        <p:spPr>
          <a:xfrm>
            <a:off x="366154" y="2485024"/>
            <a:ext cx="3586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1. </a:t>
            </a:r>
            <a:r>
              <a:rPr lang="ko-KR" altLang="en-US" sz="2800" dirty="0"/>
              <a:t>책을 </a:t>
            </a:r>
            <a:r>
              <a:rPr lang="ko-KR" altLang="en-US" sz="2800" dirty="0" err="1"/>
              <a:t>정리해야겠어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1F09494-128B-044B-95E8-1D010790E793}"/>
              </a:ext>
            </a:extLst>
          </p:cNvPr>
          <p:cNvSpPr txBox="1"/>
          <p:nvPr/>
        </p:nvSpPr>
        <p:spPr>
          <a:xfrm>
            <a:off x="366154" y="3028039"/>
            <a:ext cx="3586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2. </a:t>
            </a:r>
            <a:r>
              <a:rPr lang="ko-KR" altLang="en-US" sz="2800" dirty="0"/>
              <a:t>가방을 </a:t>
            </a:r>
            <a:r>
              <a:rPr lang="ko-KR" altLang="en-US" sz="2800" dirty="0" err="1"/>
              <a:t>닫아야겠어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F195CCF-6A69-234B-8F4F-C4E6B289F95F}"/>
              </a:ext>
            </a:extLst>
          </p:cNvPr>
          <p:cNvSpPr txBox="1"/>
          <p:nvPr/>
        </p:nvSpPr>
        <p:spPr>
          <a:xfrm>
            <a:off x="366154" y="4114069"/>
            <a:ext cx="3586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4. </a:t>
            </a:r>
            <a:r>
              <a:rPr lang="ko-KR" altLang="en-US" sz="2800" dirty="0"/>
              <a:t>창문을 </a:t>
            </a:r>
            <a:r>
              <a:rPr lang="ko-KR" altLang="en-US" sz="2800" dirty="0" err="1"/>
              <a:t>닫아야겠어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BB7C56-9C44-AD40-BE15-B033EB06ECEE}"/>
              </a:ext>
            </a:extLst>
          </p:cNvPr>
          <p:cNvSpPr txBox="1"/>
          <p:nvPr/>
        </p:nvSpPr>
        <p:spPr>
          <a:xfrm>
            <a:off x="366154" y="3571054"/>
            <a:ext cx="35862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3. </a:t>
            </a:r>
            <a:r>
              <a:rPr lang="ko-KR" altLang="en-US" sz="2800" dirty="0"/>
              <a:t>연필을 </a:t>
            </a:r>
            <a:r>
              <a:rPr lang="ko-KR" altLang="en-US" sz="2800" dirty="0" err="1"/>
              <a:t>주워야겠어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02D5D31-FFA7-0E4A-8637-1F11AE29745E}"/>
              </a:ext>
            </a:extLst>
          </p:cNvPr>
          <p:cNvSpPr txBox="1"/>
          <p:nvPr/>
        </p:nvSpPr>
        <p:spPr>
          <a:xfrm>
            <a:off x="366154" y="4657085"/>
            <a:ext cx="40270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dirty="0"/>
              <a:t>5. </a:t>
            </a:r>
            <a:r>
              <a:rPr lang="ko-KR" altLang="en-US" sz="2800" dirty="0"/>
              <a:t>화분에 물을 </a:t>
            </a:r>
            <a:r>
              <a:rPr lang="ko-KR" altLang="en-US" sz="2800" dirty="0" err="1"/>
              <a:t>줘야겠어</a:t>
            </a:r>
            <a:r>
              <a:rPr lang="en-US" altLang="ko-KR" sz="2800" dirty="0"/>
              <a:t>.</a:t>
            </a:r>
            <a:endParaRPr lang="en-US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61B3EE4-A6AF-994F-8B37-78F7C77EC02F}"/>
              </a:ext>
            </a:extLst>
          </p:cNvPr>
          <p:cNvSpPr txBox="1"/>
          <p:nvPr/>
        </p:nvSpPr>
        <p:spPr>
          <a:xfrm>
            <a:off x="110801" y="1212341"/>
            <a:ext cx="4445101" cy="95410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어야겠다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</a:t>
            </a:r>
            <a:endParaRPr lang="en-US" altLang="ko-KR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  <a:p>
            <a:pPr algn="ctr" latinLnBrk="1">
              <a:defRPr/>
            </a:pP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P.137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F2BF7C-F180-0B42-8761-DF9724E623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83" t="11484" r="4882"/>
          <a:stretch/>
        </p:blipFill>
        <p:spPr>
          <a:xfrm>
            <a:off x="4735125" y="0"/>
            <a:ext cx="7456875" cy="632681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08E1580-2156-7C4F-88D9-0A382FD9C6FA}"/>
              </a:ext>
            </a:extLst>
          </p:cNvPr>
          <p:cNvSpPr txBox="1">
            <a:spLocks/>
          </p:cNvSpPr>
          <p:nvPr/>
        </p:nvSpPr>
        <p:spPr>
          <a:xfrm>
            <a:off x="0" y="11518"/>
            <a:ext cx="5681272" cy="6776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00" dirty="0"/>
              <a:t>Unit 14 </a:t>
            </a:r>
            <a:r>
              <a:rPr lang="ko-KR" altLang="en-US" sz="2000" dirty="0"/>
              <a:t> 사랑을 나누는 바자회</a:t>
            </a:r>
            <a:br>
              <a:rPr lang="en-US" altLang="ko-KR" sz="2000" dirty="0"/>
            </a:br>
            <a:r>
              <a:rPr lang="ko-KR" altLang="en-US" sz="2000" dirty="0"/>
              <a:t>문법과 표현 </a:t>
            </a:r>
            <a:r>
              <a:rPr lang="en-US" altLang="ko-KR" sz="2000" dirty="0"/>
              <a:t>2</a:t>
            </a:r>
            <a:r>
              <a:rPr lang="ko-KR" altLang="en-US" sz="2000" dirty="0"/>
              <a:t> </a:t>
            </a:r>
            <a:r>
              <a:rPr lang="en-US" altLang="ko-KR" sz="2000" dirty="0">
                <a:solidFill>
                  <a:srgbClr val="FF0000"/>
                </a:solidFill>
              </a:rPr>
              <a:t>~</a:t>
            </a:r>
            <a:r>
              <a:rPr lang="ko-KR" altLang="en-US" sz="2000" dirty="0">
                <a:solidFill>
                  <a:srgbClr val="FF0000"/>
                </a:solidFill>
              </a:rPr>
              <a:t>아</a:t>
            </a:r>
            <a:r>
              <a:rPr lang="en-US" altLang="ko-KR" sz="2000" dirty="0">
                <a:solidFill>
                  <a:srgbClr val="FF0000"/>
                </a:solidFill>
              </a:rPr>
              <a:t>/</a:t>
            </a:r>
            <a:r>
              <a:rPr lang="ko-KR" altLang="en-US" sz="2000" dirty="0">
                <a:solidFill>
                  <a:srgbClr val="FF0000"/>
                </a:solidFill>
              </a:rPr>
              <a:t>어 놓다</a:t>
            </a:r>
            <a:endParaRPr lang="en-US" altLang="ko-KR" sz="2000" dirty="0">
              <a:solidFill>
                <a:srgbClr val="FF0000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E3AF705-6074-0545-894F-A95D09BAFB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083" t="11484" r="4882"/>
          <a:stretch/>
        </p:blipFill>
        <p:spPr>
          <a:xfrm>
            <a:off x="4735125" y="11518"/>
            <a:ext cx="7456875" cy="6326811"/>
          </a:xfrm>
          <a:prstGeom prst="rect">
            <a:avLst/>
          </a:prstGeom>
        </p:spPr>
      </p:pic>
      <p:sp>
        <p:nvSpPr>
          <p:cNvPr id="16" name="Google Shape;182;p29">
            <a:extLst>
              <a:ext uri="{FF2B5EF4-FFF2-40B4-BE49-F238E27FC236}">
                <a16:creationId xmlns:a16="http://schemas.microsoft.com/office/drawing/2014/main" id="{AFCDD9F3-EC0D-7D48-9C5C-559C7755BF26}"/>
              </a:ext>
            </a:extLst>
          </p:cNvPr>
          <p:cNvSpPr txBox="1"/>
          <p:nvPr/>
        </p:nvSpPr>
        <p:spPr>
          <a:xfrm>
            <a:off x="0" y="6227451"/>
            <a:ext cx="12192000" cy="63054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95282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0" grpId="0"/>
      <p:bldP spid="35" grpId="0"/>
      <p:bldP spid="3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indoor, wall, table, floor&#10;&#10;Description automatically generated">
            <a:extLst>
              <a:ext uri="{FF2B5EF4-FFF2-40B4-BE49-F238E27FC236}">
                <a16:creationId xmlns:a16="http://schemas.microsoft.com/office/drawing/2014/main" id="{699B599D-B9FA-6D44-849E-68B9D703D7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075" y="887174"/>
            <a:ext cx="10535850" cy="5152851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034DB761-44F5-F64E-8239-FD111A080FD7}"/>
              </a:ext>
            </a:extLst>
          </p:cNvPr>
          <p:cNvSpPr txBox="1">
            <a:spLocks/>
          </p:cNvSpPr>
          <p:nvPr/>
        </p:nvSpPr>
        <p:spPr>
          <a:xfrm>
            <a:off x="0" y="84395"/>
            <a:ext cx="387626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600" dirty="0"/>
              <a:t>Unit 14 </a:t>
            </a:r>
            <a:r>
              <a:rPr lang="ko-KR" altLang="en-US" sz="1600" dirty="0"/>
              <a:t> 사랑을 나누는 바자회</a:t>
            </a:r>
            <a:br>
              <a:rPr lang="en-US" altLang="ko-KR" sz="1600" dirty="0"/>
            </a:br>
            <a:r>
              <a:rPr lang="ko-KR" altLang="en-US" sz="1600" dirty="0"/>
              <a:t>문법과 표현 </a:t>
            </a:r>
            <a:r>
              <a:rPr lang="en-US" altLang="ko-KR" sz="1600" dirty="0"/>
              <a:t>2</a:t>
            </a:r>
            <a:r>
              <a:rPr lang="ko-KR" altLang="en-US" sz="1600" dirty="0"/>
              <a:t> </a:t>
            </a:r>
            <a:r>
              <a:rPr lang="en-US" altLang="ko-KR" sz="1600" dirty="0">
                <a:solidFill>
                  <a:srgbClr val="FF0000"/>
                </a:solidFill>
              </a:rPr>
              <a:t>~</a:t>
            </a:r>
            <a:r>
              <a:rPr lang="ko-KR" altLang="en-US" sz="1600" dirty="0">
                <a:solidFill>
                  <a:srgbClr val="FF0000"/>
                </a:solidFill>
              </a:rPr>
              <a:t>아</a:t>
            </a:r>
            <a:r>
              <a:rPr lang="en-US" altLang="ko-KR" sz="1600" dirty="0">
                <a:solidFill>
                  <a:srgbClr val="FF0000"/>
                </a:solidFill>
              </a:rPr>
              <a:t>/</a:t>
            </a:r>
            <a:r>
              <a:rPr lang="ko-KR" altLang="en-US" sz="1600" dirty="0" err="1">
                <a:solidFill>
                  <a:srgbClr val="FF0000"/>
                </a:solidFill>
              </a:rPr>
              <a:t>어야겠다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9DABB7-5C60-1648-A2F5-27C853479C73}"/>
              </a:ext>
            </a:extLst>
          </p:cNvPr>
          <p:cNvSpPr txBox="1"/>
          <p:nvPr/>
        </p:nvSpPr>
        <p:spPr>
          <a:xfrm>
            <a:off x="3876261" y="84394"/>
            <a:ext cx="8005183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어야겠다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01DB8079-ADDE-7C49-94A6-DC8B6B8334DD}"/>
              </a:ext>
            </a:extLst>
          </p:cNvPr>
          <p:cNvSpPr txBox="1"/>
          <p:nvPr/>
        </p:nvSpPr>
        <p:spPr>
          <a:xfrm>
            <a:off x="0" y="6319587"/>
            <a:ext cx="12192000" cy="5384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" name="Process 7">
            <a:extLst>
              <a:ext uri="{FF2B5EF4-FFF2-40B4-BE49-F238E27FC236}">
                <a16:creationId xmlns:a16="http://schemas.microsoft.com/office/drawing/2014/main" id="{7812D8FC-EF0B-2040-B902-8361434BFFC4}"/>
              </a:ext>
            </a:extLst>
          </p:cNvPr>
          <p:cNvSpPr/>
          <p:nvPr/>
        </p:nvSpPr>
        <p:spPr>
          <a:xfrm>
            <a:off x="1206414" y="5532874"/>
            <a:ext cx="3110753" cy="43128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의자를 </a:t>
            </a:r>
            <a:r>
              <a:rPr lang="ko-KR" altLang="en-US" sz="2400" dirty="0" err="1">
                <a:solidFill>
                  <a:schemeClr val="tx1"/>
                </a:solidFill>
              </a:rPr>
              <a:t>세워야겠어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Process 8">
            <a:extLst>
              <a:ext uri="{FF2B5EF4-FFF2-40B4-BE49-F238E27FC236}">
                <a16:creationId xmlns:a16="http://schemas.microsoft.com/office/drawing/2014/main" id="{DAA20B22-8F62-B943-92A5-7E37AE64FE3D}"/>
              </a:ext>
            </a:extLst>
          </p:cNvPr>
          <p:cNvSpPr/>
          <p:nvPr/>
        </p:nvSpPr>
        <p:spPr>
          <a:xfrm>
            <a:off x="828075" y="1855855"/>
            <a:ext cx="2889486" cy="43128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칠판을 </a:t>
            </a:r>
            <a:r>
              <a:rPr lang="ko-KR" altLang="en-US" sz="2400" dirty="0" err="1">
                <a:solidFill>
                  <a:schemeClr val="tx1"/>
                </a:solidFill>
              </a:rPr>
              <a:t>지워야겠어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0" name="Process 9">
            <a:extLst>
              <a:ext uri="{FF2B5EF4-FFF2-40B4-BE49-F238E27FC236}">
                <a16:creationId xmlns:a16="http://schemas.microsoft.com/office/drawing/2014/main" id="{9FD7058B-3DDB-C748-8917-6FCF8C9C1174}"/>
              </a:ext>
            </a:extLst>
          </p:cNvPr>
          <p:cNvSpPr/>
          <p:nvPr/>
        </p:nvSpPr>
        <p:spPr>
          <a:xfrm>
            <a:off x="8139659" y="4931337"/>
            <a:ext cx="3360296" cy="43128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청소함을 </a:t>
            </a:r>
            <a:r>
              <a:rPr lang="ko-KR" altLang="en-US" sz="2400" dirty="0" err="1">
                <a:solidFill>
                  <a:schemeClr val="tx1"/>
                </a:solidFill>
              </a:rPr>
              <a:t>정리해야겠어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2" name="Process 11">
            <a:extLst>
              <a:ext uri="{FF2B5EF4-FFF2-40B4-BE49-F238E27FC236}">
                <a16:creationId xmlns:a16="http://schemas.microsoft.com/office/drawing/2014/main" id="{DB2D072F-7BFA-074B-BC11-95602C95E763}"/>
              </a:ext>
            </a:extLst>
          </p:cNvPr>
          <p:cNvSpPr/>
          <p:nvPr/>
        </p:nvSpPr>
        <p:spPr>
          <a:xfrm>
            <a:off x="5271247" y="1844867"/>
            <a:ext cx="3620419" cy="43128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그림을 잘 </a:t>
            </a:r>
            <a:r>
              <a:rPr lang="ko-KR" altLang="en-US" sz="2400" dirty="0" err="1">
                <a:solidFill>
                  <a:schemeClr val="tx1"/>
                </a:solidFill>
              </a:rPr>
              <a:t>걸어야겠어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3" name="Process 12">
            <a:extLst>
              <a:ext uri="{FF2B5EF4-FFF2-40B4-BE49-F238E27FC236}">
                <a16:creationId xmlns:a16="http://schemas.microsoft.com/office/drawing/2014/main" id="{A55BBC34-3796-7848-ABBD-3084F605E085}"/>
              </a:ext>
            </a:extLst>
          </p:cNvPr>
          <p:cNvSpPr/>
          <p:nvPr/>
        </p:nvSpPr>
        <p:spPr>
          <a:xfrm>
            <a:off x="4027063" y="4366202"/>
            <a:ext cx="3620419" cy="43128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우산을 </a:t>
            </a:r>
            <a:r>
              <a:rPr lang="ko-KR" altLang="en-US" sz="2400" dirty="0" err="1">
                <a:solidFill>
                  <a:schemeClr val="tx1"/>
                </a:solidFill>
              </a:rPr>
              <a:t>정리해야겠어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4" name="Process 13">
            <a:extLst>
              <a:ext uri="{FF2B5EF4-FFF2-40B4-BE49-F238E27FC236}">
                <a16:creationId xmlns:a16="http://schemas.microsoft.com/office/drawing/2014/main" id="{79521606-2450-524B-ACD6-C4AF8EAC0683}"/>
              </a:ext>
            </a:extLst>
          </p:cNvPr>
          <p:cNvSpPr/>
          <p:nvPr/>
        </p:nvSpPr>
        <p:spPr>
          <a:xfrm>
            <a:off x="4545619" y="3429000"/>
            <a:ext cx="2889487" cy="431288"/>
          </a:xfrm>
          <a:prstGeom prst="flowChartProces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</a:rPr>
              <a:t>청소를 해야겠어</a:t>
            </a:r>
            <a:r>
              <a:rPr lang="en-US" altLang="ko-KR" sz="2400" dirty="0">
                <a:solidFill>
                  <a:schemeClr val="tx1"/>
                </a:solidFill>
              </a:rPr>
              <a:t>.</a:t>
            </a:r>
            <a:endParaRPr lang="en-US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2" grpId="0" animBg="1"/>
      <p:bldP spid="13" grpId="0" animBg="1"/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34DB761-44F5-F64E-8239-FD111A080FD7}"/>
              </a:ext>
            </a:extLst>
          </p:cNvPr>
          <p:cNvSpPr txBox="1">
            <a:spLocks/>
          </p:cNvSpPr>
          <p:nvPr/>
        </p:nvSpPr>
        <p:spPr>
          <a:xfrm>
            <a:off x="0" y="84395"/>
            <a:ext cx="387626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600" dirty="0"/>
              <a:t>Unit 14 </a:t>
            </a:r>
            <a:r>
              <a:rPr lang="ko-KR" altLang="en-US" sz="1600" dirty="0"/>
              <a:t> 사랑을 나누는 바자회</a:t>
            </a:r>
            <a:br>
              <a:rPr lang="en-US" altLang="ko-KR" sz="1600" dirty="0"/>
            </a:br>
            <a:r>
              <a:rPr lang="ko-KR" altLang="en-US" sz="1600" dirty="0"/>
              <a:t>문법과 표현 </a:t>
            </a:r>
            <a:r>
              <a:rPr lang="en-US" altLang="ko-KR" sz="1600" dirty="0"/>
              <a:t>2</a:t>
            </a:r>
            <a:r>
              <a:rPr lang="ko-KR" altLang="en-US" sz="1600" dirty="0"/>
              <a:t> </a:t>
            </a:r>
            <a:r>
              <a:rPr lang="en-US" altLang="ko-KR" sz="1600" dirty="0">
                <a:solidFill>
                  <a:srgbClr val="FF0000"/>
                </a:solidFill>
              </a:rPr>
              <a:t>~</a:t>
            </a:r>
            <a:r>
              <a:rPr lang="ko-KR" altLang="en-US" sz="1600" dirty="0">
                <a:solidFill>
                  <a:srgbClr val="FF0000"/>
                </a:solidFill>
              </a:rPr>
              <a:t>아</a:t>
            </a:r>
            <a:r>
              <a:rPr lang="en-US" altLang="ko-KR" sz="1600" dirty="0">
                <a:solidFill>
                  <a:srgbClr val="FF0000"/>
                </a:solidFill>
              </a:rPr>
              <a:t>/</a:t>
            </a:r>
            <a:r>
              <a:rPr lang="ko-KR" altLang="en-US" sz="1600" dirty="0" err="1">
                <a:solidFill>
                  <a:srgbClr val="FF0000"/>
                </a:solidFill>
              </a:rPr>
              <a:t>어야겠다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9DABB7-5C60-1648-A2F5-27C853479C73}"/>
              </a:ext>
            </a:extLst>
          </p:cNvPr>
          <p:cNvSpPr txBox="1"/>
          <p:nvPr/>
        </p:nvSpPr>
        <p:spPr>
          <a:xfrm>
            <a:off x="3876261" y="84394"/>
            <a:ext cx="8156595" cy="477054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5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어야겠다</a:t>
            </a: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5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이야기해 보세요</a:t>
            </a: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5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B4548C0-730A-5F4C-A17B-1059796F42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0577323"/>
              </p:ext>
            </p:extLst>
          </p:nvPr>
        </p:nvGraphicFramePr>
        <p:xfrm>
          <a:off x="226832" y="707833"/>
          <a:ext cx="11768958" cy="596796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884479">
                  <a:extLst>
                    <a:ext uri="{9D8B030D-6E8A-4147-A177-3AD203B41FA5}">
                      <a16:colId xmlns:a16="http://schemas.microsoft.com/office/drawing/2014/main" val="4129992810"/>
                    </a:ext>
                  </a:extLst>
                </a:gridCol>
                <a:gridCol w="5884479">
                  <a:extLst>
                    <a:ext uri="{9D8B030D-6E8A-4147-A177-3AD203B41FA5}">
                      <a16:colId xmlns:a16="http://schemas.microsoft.com/office/drawing/2014/main" val="4265987296"/>
                    </a:ext>
                  </a:extLst>
                </a:gridCol>
              </a:tblGrid>
              <a:tr h="29839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6496075"/>
                  </a:ext>
                </a:extLst>
              </a:tr>
              <a:tr h="29839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9846030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3954DD3F-8D93-FE47-8900-3A3DC9C39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871" y="726687"/>
            <a:ext cx="3778488" cy="20109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FC01EDC-5FA1-6B40-A2AF-FB0B3C21D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1643" y="487713"/>
            <a:ext cx="3406464" cy="23569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1293D2-31D5-8A46-AACB-74BEA73B6A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1871" y="3679560"/>
            <a:ext cx="3951344" cy="200389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7B09BFA4-033F-E847-9990-457D3BF258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2785" y="3648918"/>
            <a:ext cx="3247360" cy="217160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7741CA1B-A72F-2C49-B573-B53E5B0E5356}"/>
              </a:ext>
            </a:extLst>
          </p:cNvPr>
          <p:cNvSpPr/>
          <p:nvPr/>
        </p:nvSpPr>
        <p:spPr>
          <a:xfrm>
            <a:off x="3340654" y="5383170"/>
            <a:ext cx="1032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8FE52047-5E89-F147-A38D-8D501BA4E6F6}"/>
              </a:ext>
            </a:extLst>
          </p:cNvPr>
          <p:cNvSpPr/>
          <p:nvPr/>
        </p:nvSpPr>
        <p:spPr>
          <a:xfrm>
            <a:off x="9882637" y="5040191"/>
            <a:ext cx="1032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A894971-347C-D74C-93B9-B4438F2A7940}"/>
              </a:ext>
            </a:extLst>
          </p:cNvPr>
          <p:cNvSpPr/>
          <p:nvPr/>
        </p:nvSpPr>
        <p:spPr>
          <a:xfrm>
            <a:off x="9717147" y="2017803"/>
            <a:ext cx="1032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22BD8C-4E10-964E-BCCD-F76929F804FF}"/>
              </a:ext>
            </a:extLst>
          </p:cNvPr>
          <p:cNvSpPr/>
          <p:nvPr/>
        </p:nvSpPr>
        <p:spPr>
          <a:xfrm>
            <a:off x="3876261" y="2065004"/>
            <a:ext cx="1032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AFC4821-4A88-8146-995E-03735B281BEE}"/>
              </a:ext>
            </a:extLst>
          </p:cNvPr>
          <p:cNvSpPr txBox="1"/>
          <p:nvPr/>
        </p:nvSpPr>
        <p:spPr>
          <a:xfrm>
            <a:off x="9717148" y="2264023"/>
            <a:ext cx="2315708" cy="483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FF4EBD1-00EA-AF46-8510-A3C24AC42B2B}"/>
              </a:ext>
            </a:extLst>
          </p:cNvPr>
          <p:cNvSpPr txBox="1"/>
          <p:nvPr/>
        </p:nvSpPr>
        <p:spPr>
          <a:xfrm>
            <a:off x="9869548" y="2416423"/>
            <a:ext cx="2315708" cy="483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921842A-050A-EF4A-822F-5EC0DF5EDBDF}"/>
              </a:ext>
            </a:extLst>
          </p:cNvPr>
          <p:cNvSpPr txBox="1"/>
          <p:nvPr/>
        </p:nvSpPr>
        <p:spPr>
          <a:xfrm>
            <a:off x="4305201" y="2253785"/>
            <a:ext cx="2315708" cy="4838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4D37A12-0745-CD4A-9078-86D514E1DE60}"/>
              </a:ext>
            </a:extLst>
          </p:cNvPr>
          <p:cNvSpPr/>
          <p:nvPr/>
        </p:nvSpPr>
        <p:spPr>
          <a:xfrm>
            <a:off x="369021" y="2738202"/>
            <a:ext cx="5514456" cy="1004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chemeClr val="tx1"/>
                </a:solidFill>
              </a:rPr>
              <a:t>🔘날씨가 따뜻하니까 밖으로 </a:t>
            </a:r>
            <a:r>
              <a:rPr lang="ko-KR" altLang="en-US" sz="2200" dirty="0" err="1">
                <a:solidFill>
                  <a:schemeClr val="tx1"/>
                </a:solidFill>
              </a:rPr>
              <a:t>나가야겠어요</a:t>
            </a:r>
            <a:r>
              <a:rPr lang="en-US" altLang="ko-KR" sz="2200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altLang="ko-KR" sz="2200" dirty="0">
              <a:solidFill>
                <a:schemeClr val="tx1"/>
              </a:solidFill>
            </a:endParaRP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sz="2200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FD1298C-89D8-3347-B301-E66DB6B593BB}"/>
              </a:ext>
            </a:extLst>
          </p:cNvPr>
          <p:cNvSpPr/>
          <p:nvPr/>
        </p:nvSpPr>
        <p:spPr>
          <a:xfrm>
            <a:off x="6416327" y="2676356"/>
            <a:ext cx="5514456" cy="1004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chemeClr val="tx1"/>
                </a:solidFill>
              </a:rPr>
              <a:t>🔘날씨가 더우니까 바다에 가야겠어요</a:t>
            </a:r>
            <a:r>
              <a:rPr lang="en-US" altLang="ko-KR" sz="2200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altLang="ko-KR" sz="2200" dirty="0">
              <a:solidFill>
                <a:schemeClr val="tx1"/>
              </a:solidFill>
            </a:endParaRP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sz="2200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E592E263-DCE2-CB47-9BEE-C02B936F0FFB}"/>
              </a:ext>
            </a:extLst>
          </p:cNvPr>
          <p:cNvSpPr/>
          <p:nvPr/>
        </p:nvSpPr>
        <p:spPr>
          <a:xfrm>
            <a:off x="369021" y="5698289"/>
            <a:ext cx="5514456" cy="1004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chemeClr val="tx1"/>
                </a:solidFill>
              </a:rPr>
              <a:t>🔘단풍을 보러 산에 가야겠어요</a:t>
            </a:r>
            <a:r>
              <a:rPr lang="en-US" altLang="ko-KR" sz="2200" dirty="0">
                <a:solidFill>
                  <a:schemeClr val="tx1"/>
                </a:solidFill>
              </a:rPr>
              <a:t>.</a:t>
            </a: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altLang="ko-KR" sz="2200" dirty="0">
              <a:solidFill>
                <a:schemeClr val="tx1"/>
              </a:solidFill>
            </a:endParaRP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sz="2200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76B8CD1E-950A-FF44-98EC-2604D2897B42}"/>
              </a:ext>
            </a:extLst>
          </p:cNvPr>
          <p:cNvSpPr/>
          <p:nvPr/>
        </p:nvSpPr>
        <p:spPr>
          <a:xfrm>
            <a:off x="6416327" y="5671255"/>
            <a:ext cx="5514456" cy="1004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2200" dirty="0">
                <a:solidFill>
                  <a:schemeClr val="tx1"/>
                </a:solidFill>
              </a:rPr>
              <a:t>🔘날씨가 추우니까 </a:t>
            </a:r>
            <a:r>
              <a:rPr lang="en-US" altLang="ko-KR" sz="2200" dirty="0">
                <a:solidFill>
                  <a:schemeClr val="tx1"/>
                </a:solidFill>
              </a:rPr>
              <a:t>____________________.</a:t>
            </a:r>
          </a:p>
          <a:p>
            <a:r>
              <a:rPr lang="ko-KR" altLang="en-US" sz="2200" dirty="0">
                <a:solidFill>
                  <a:schemeClr val="tx1"/>
                </a:solidFill>
              </a:rPr>
              <a:t>🔘눈이 오니까 </a:t>
            </a:r>
            <a:r>
              <a:rPr lang="en-US" altLang="ko-KR" sz="2200" dirty="0">
                <a:solidFill>
                  <a:schemeClr val="tx1"/>
                </a:solidFill>
              </a:rPr>
              <a:t>________________________.</a:t>
            </a:r>
          </a:p>
          <a:p>
            <a:r>
              <a:rPr lang="ko-KR" altLang="en-US" sz="2200" dirty="0">
                <a:solidFill>
                  <a:schemeClr val="tx1"/>
                </a:solidFill>
              </a:rPr>
              <a:t>🔘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94554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44" grpId="0"/>
      <p:bldP spid="45" grpId="0"/>
      <p:bldP spid="4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34DB761-44F5-F64E-8239-FD111A080FD7}"/>
              </a:ext>
            </a:extLst>
          </p:cNvPr>
          <p:cNvSpPr txBox="1">
            <a:spLocks/>
          </p:cNvSpPr>
          <p:nvPr/>
        </p:nvSpPr>
        <p:spPr>
          <a:xfrm>
            <a:off x="0" y="84395"/>
            <a:ext cx="3876261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1600" dirty="0"/>
              <a:t>Unit 14 </a:t>
            </a:r>
            <a:r>
              <a:rPr lang="ko-KR" altLang="en-US" sz="1600" dirty="0"/>
              <a:t> 사랑을 나누는 바자회</a:t>
            </a:r>
            <a:br>
              <a:rPr lang="en-US" altLang="ko-KR" sz="1600" dirty="0"/>
            </a:br>
            <a:r>
              <a:rPr lang="ko-KR" altLang="en-US" sz="1600" dirty="0"/>
              <a:t>문법과 표현 </a:t>
            </a:r>
            <a:r>
              <a:rPr lang="en-US" altLang="ko-KR" sz="1600" dirty="0"/>
              <a:t>2</a:t>
            </a:r>
            <a:r>
              <a:rPr lang="ko-KR" altLang="en-US" sz="1600" dirty="0"/>
              <a:t> </a:t>
            </a:r>
            <a:r>
              <a:rPr lang="en-US" altLang="ko-KR" sz="1600" dirty="0">
                <a:solidFill>
                  <a:srgbClr val="FF0000"/>
                </a:solidFill>
              </a:rPr>
              <a:t>~</a:t>
            </a:r>
            <a:r>
              <a:rPr lang="ko-KR" altLang="en-US" sz="1600" dirty="0">
                <a:solidFill>
                  <a:srgbClr val="FF0000"/>
                </a:solidFill>
              </a:rPr>
              <a:t>아</a:t>
            </a:r>
            <a:r>
              <a:rPr lang="en-US" altLang="ko-KR" sz="1600" dirty="0">
                <a:solidFill>
                  <a:srgbClr val="FF0000"/>
                </a:solidFill>
              </a:rPr>
              <a:t>/</a:t>
            </a:r>
            <a:r>
              <a:rPr lang="ko-KR" altLang="en-US" sz="1600" dirty="0" err="1">
                <a:solidFill>
                  <a:srgbClr val="FF0000"/>
                </a:solidFill>
              </a:rPr>
              <a:t>어야겠다</a:t>
            </a:r>
            <a:endParaRPr lang="en-US" altLang="ko-KR" sz="16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B9DABB7-5C60-1648-A2F5-27C853479C73}"/>
              </a:ext>
            </a:extLst>
          </p:cNvPr>
          <p:cNvSpPr txBox="1"/>
          <p:nvPr/>
        </p:nvSpPr>
        <p:spPr>
          <a:xfrm>
            <a:off x="3876261" y="71685"/>
            <a:ext cx="8156595" cy="54864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ko-KR" altLang="en-US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아</a:t>
            </a: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/</a:t>
            </a:r>
            <a:r>
              <a:rPr lang="ko-KR" altLang="en-US" sz="25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어야겠다</a:t>
            </a: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500" dirty="0" err="1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</a:t>
            </a:r>
            <a:r>
              <a:rPr lang="ko-KR" altLang="en-US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 사용해서 여름 방학 계획을 세워보세요</a:t>
            </a:r>
            <a:r>
              <a:rPr lang="en-US" altLang="ko-KR" sz="25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</a:t>
            </a:r>
            <a:endParaRPr lang="ko-KR" altLang="en-US" sz="25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F90A5FC-94F3-E549-978C-7DB43D6A36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485" y="2984411"/>
            <a:ext cx="3822404" cy="286680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1" name="Hexagon 20">
            <a:extLst>
              <a:ext uri="{FF2B5EF4-FFF2-40B4-BE49-F238E27FC236}">
                <a16:creationId xmlns:a16="http://schemas.microsoft.com/office/drawing/2014/main" id="{C0BF5F0E-AA3C-0F44-AD0C-304260169A72}"/>
              </a:ext>
            </a:extLst>
          </p:cNvPr>
          <p:cNvSpPr/>
          <p:nvPr/>
        </p:nvSpPr>
        <p:spPr>
          <a:xfrm>
            <a:off x="5194139" y="5622972"/>
            <a:ext cx="1941095" cy="456485"/>
          </a:xfrm>
          <a:prstGeom prst="hexagon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bg1"/>
                </a:solidFill>
              </a:rPr>
              <a:t>여름 방학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31AB6B7-71A1-0D4E-9364-23C074A498F9}"/>
              </a:ext>
            </a:extLst>
          </p:cNvPr>
          <p:cNvSpPr/>
          <p:nvPr/>
        </p:nvSpPr>
        <p:spPr>
          <a:xfrm>
            <a:off x="26840" y="2401770"/>
            <a:ext cx="3876261" cy="159440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방학에 책을 많이 </a:t>
            </a:r>
            <a:r>
              <a:rPr lang="ko-KR" altLang="en-US" sz="24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읽어야겠어요</a:t>
            </a:r>
            <a:r>
              <a:rPr lang="en-US" altLang="ko-KR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1310C99-A2A7-AC4B-A4BA-1FA34225A5C2}"/>
              </a:ext>
            </a:extLst>
          </p:cNvPr>
          <p:cNvSpPr/>
          <p:nvPr/>
        </p:nvSpPr>
        <p:spPr>
          <a:xfrm>
            <a:off x="6618735" y="5283442"/>
            <a:ext cx="103299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dirty="0"/>
              <a:t>ac-</a:t>
            </a:r>
            <a:r>
              <a:rPr lang="en-US" sz="1000" dirty="0" err="1"/>
              <a:t>illust.com</a:t>
            </a:r>
            <a:endParaRPr lang="en-US" sz="1000" dirty="0"/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79FE79C8-4B35-CA47-A6DF-9BC5E76BA678}"/>
              </a:ext>
            </a:extLst>
          </p:cNvPr>
          <p:cNvCxnSpPr>
            <a:cxnSpLocks/>
            <a:stCxn id="22" idx="5"/>
          </p:cNvCxnSpPr>
          <p:nvPr/>
        </p:nvCxnSpPr>
        <p:spPr>
          <a:xfrm>
            <a:off x="3335436" y="3762676"/>
            <a:ext cx="944889" cy="46064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C5A85984-CA8E-AC49-B29A-705ADFB81535}"/>
              </a:ext>
            </a:extLst>
          </p:cNvPr>
          <p:cNvSpPr/>
          <p:nvPr/>
        </p:nvSpPr>
        <p:spPr>
          <a:xfrm>
            <a:off x="2374267" y="839133"/>
            <a:ext cx="3876261" cy="159440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방학에 운동을 해야겠어요</a:t>
            </a:r>
            <a:r>
              <a:rPr lang="en-US" altLang="ko-KR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31420D1-48BF-4B44-A4FC-BE7BF8DA79DD}"/>
              </a:ext>
            </a:extLst>
          </p:cNvPr>
          <p:cNvCxnSpPr>
            <a:cxnSpLocks/>
          </p:cNvCxnSpPr>
          <p:nvPr/>
        </p:nvCxnSpPr>
        <p:spPr>
          <a:xfrm>
            <a:off x="4721694" y="2408022"/>
            <a:ext cx="546349" cy="68535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79121FC2-5BEA-E54A-8100-E9E77D00F70B}"/>
              </a:ext>
            </a:extLst>
          </p:cNvPr>
          <p:cNvSpPr/>
          <p:nvPr/>
        </p:nvSpPr>
        <p:spPr>
          <a:xfrm>
            <a:off x="6401448" y="833055"/>
            <a:ext cx="3876261" cy="159440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방학에 컴퓨터를 </a:t>
            </a:r>
            <a:r>
              <a:rPr lang="ko-KR" altLang="en-US" sz="2400" dirty="0" err="1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배워야겠어요</a:t>
            </a:r>
            <a:r>
              <a:rPr lang="en-US" altLang="ko-KR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4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C040E07-B9D7-AD4E-BD78-9D847BD54E7F}"/>
              </a:ext>
            </a:extLst>
          </p:cNvPr>
          <p:cNvCxnSpPr>
            <a:cxnSpLocks/>
          </p:cNvCxnSpPr>
          <p:nvPr/>
        </p:nvCxnSpPr>
        <p:spPr>
          <a:xfrm flipH="1">
            <a:off x="8075889" y="3993000"/>
            <a:ext cx="522679" cy="31905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59EEB4A-8094-6B42-B2BB-55E846B4BEF8}"/>
              </a:ext>
            </a:extLst>
          </p:cNvPr>
          <p:cNvCxnSpPr>
            <a:cxnSpLocks/>
          </p:cNvCxnSpPr>
          <p:nvPr/>
        </p:nvCxnSpPr>
        <p:spPr>
          <a:xfrm flipH="1">
            <a:off x="7237541" y="2382773"/>
            <a:ext cx="414192" cy="78566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6" name="Oval 45">
            <a:extLst>
              <a:ext uri="{FF2B5EF4-FFF2-40B4-BE49-F238E27FC236}">
                <a16:creationId xmlns:a16="http://schemas.microsoft.com/office/drawing/2014/main" id="{BFB44690-46E1-3941-8DC5-26CE09BBE9E9}"/>
              </a:ext>
            </a:extLst>
          </p:cNvPr>
          <p:cNvSpPr/>
          <p:nvPr/>
        </p:nvSpPr>
        <p:spPr>
          <a:xfrm>
            <a:off x="8315739" y="2766278"/>
            <a:ext cx="3876261" cy="1594401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400" dirty="0">
                <a:solidFill>
                  <a:schemeClr val="tx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sz="2400" dirty="0">
              <a:solidFill>
                <a:schemeClr val="tx1"/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54" name="Google Shape;182;p29">
            <a:extLst>
              <a:ext uri="{FF2B5EF4-FFF2-40B4-BE49-F238E27FC236}">
                <a16:creationId xmlns:a16="http://schemas.microsoft.com/office/drawing/2014/main" id="{84B28AD6-58BF-EB4C-973B-885B5093FA13}"/>
              </a:ext>
            </a:extLst>
          </p:cNvPr>
          <p:cNvSpPr txBox="1"/>
          <p:nvPr/>
        </p:nvSpPr>
        <p:spPr>
          <a:xfrm>
            <a:off x="0" y="6319587"/>
            <a:ext cx="12192000" cy="53841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4685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36" grpId="0" animBg="1"/>
      <p:bldP spid="40" grpId="0" animBg="1"/>
      <p:bldP spid="4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919215"/>
            <a:ext cx="3169493" cy="529378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듣고 말해 봐요 </a:t>
            </a:r>
            <a:r>
              <a:rPr lang="en-US" altLang="ko-KR" sz="2800" dirty="0">
                <a:solidFill>
                  <a:srgbClr val="000000"/>
                </a:solidFill>
              </a:rPr>
              <a:t>P.138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109188" y="189042"/>
            <a:ext cx="5986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 사랑을 나누는 바자회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1E5C09-CEEE-E141-B526-2C0B774492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377" y="1110870"/>
            <a:ext cx="5634343" cy="44914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5A5C64A-8C78-DC4D-8078-CBC5435A8D7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8939" y="1926066"/>
            <a:ext cx="5566684" cy="3676264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940C305-E915-2440-AC38-CB1AA09A06F7}"/>
              </a:ext>
            </a:extLst>
          </p:cNvPr>
          <p:cNvSpPr txBox="1"/>
          <p:nvPr/>
        </p:nvSpPr>
        <p:spPr>
          <a:xfrm>
            <a:off x="6676234" y="3068840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A6EEF17-5F42-1641-B9D0-C4268BC1BD98}"/>
              </a:ext>
            </a:extLst>
          </p:cNvPr>
          <p:cNvSpPr txBox="1"/>
          <p:nvPr/>
        </p:nvSpPr>
        <p:spPr>
          <a:xfrm>
            <a:off x="6676234" y="5108007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10" name="Online Media 9" descr="026.mp3">
            <a:hlinkClick r:id="" action="ppaction://media"/>
            <a:extLst>
              <a:ext uri="{FF2B5EF4-FFF2-40B4-BE49-F238E27FC236}">
                <a16:creationId xmlns:a16="http://schemas.microsoft.com/office/drawing/2014/main" id="{FDF2334F-EBBF-3F4F-82DA-812D4B995D9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635958" y="74678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52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6" grpId="0"/>
      <p:bldP spid="1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33D8-A603-AA4C-B3D6-9E76B23973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7812" y="162689"/>
            <a:ext cx="4200378" cy="51594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2800" dirty="0">
                <a:solidFill>
                  <a:srgbClr val="000000"/>
                </a:solidFill>
              </a:rPr>
              <a:t>읽고 써 봐요 </a:t>
            </a:r>
            <a:r>
              <a:rPr lang="en-US" altLang="ko-KR" sz="2800" dirty="0">
                <a:solidFill>
                  <a:srgbClr val="000000"/>
                </a:solidFill>
              </a:rPr>
              <a:t>P.140-141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AC19BF19-9FBC-B245-8939-77B721CB76CD}"/>
              </a:ext>
            </a:extLst>
          </p:cNvPr>
          <p:cNvSpPr txBox="1">
            <a:spLocks/>
          </p:cNvSpPr>
          <p:nvPr/>
        </p:nvSpPr>
        <p:spPr>
          <a:xfrm>
            <a:off x="0" y="162689"/>
            <a:ext cx="6367812" cy="52937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Unit 14 </a:t>
            </a:r>
            <a:r>
              <a:rPr lang="ko-KR" altLang="en-US" sz="2800" dirty="0">
                <a:solidFill>
                  <a:schemeClr val="tx1"/>
                </a:solidFill>
              </a:rPr>
              <a:t>사랑을 나누는 바자회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47718"/>
            <a:ext cx="12192000" cy="5102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DE8E44-B769-CC41-8C18-FECB4ADE3C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18" t="5729" r="10481" b="17127"/>
          <a:stretch/>
        </p:blipFill>
        <p:spPr>
          <a:xfrm>
            <a:off x="192504" y="783541"/>
            <a:ext cx="6367811" cy="469113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5B935FD-ADAD-5B41-83CD-CDE6BB02E3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9566" y="1083497"/>
            <a:ext cx="4875130" cy="397591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1FA4FDE5-E134-3B45-A8DD-7CC0B407E1B0}"/>
              </a:ext>
            </a:extLst>
          </p:cNvPr>
          <p:cNvSpPr txBox="1">
            <a:spLocks/>
          </p:cNvSpPr>
          <p:nvPr/>
        </p:nvSpPr>
        <p:spPr>
          <a:xfrm>
            <a:off x="0" y="5675669"/>
            <a:ext cx="8857474" cy="51594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800" dirty="0">
                <a:solidFill>
                  <a:srgbClr val="000000"/>
                </a:solidFill>
              </a:rPr>
              <a:t>계획한 바자회를 알릴 수 있는 안내문을 만들어 보세요</a:t>
            </a:r>
            <a:r>
              <a:rPr lang="en-US" altLang="ko-KR" sz="2800" dirty="0">
                <a:solidFill>
                  <a:srgbClr val="000000"/>
                </a:solidFill>
              </a:rPr>
              <a:t>.</a:t>
            </a:r>
            <a:endParaRPr lang="en-US" sz="2800" dirty="0">
              <a:solidFill>
                <a:srgbClr val="0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69785B-0D5D-AE43-A80A-F3141C0538EF}"/>
              </a:ext>
            </a:extLst>
          </p:cNvPr>
          <p:cNvSpPr txBox="1"/>
          <p:nvPr/>
        </p:nvSpPr>
        <p:spPr>
          <a:xfrm>
            <a:off x="7195119" y="2376981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6A9F416-959A-4B45-80DB-099412D7F6EC}"/>
              </a:ext>
            </a:extLst>
          </p:cNvPr>
          <p:cNvSpPr txBox="1"/>
          <p:nvPr/>
        </p:nvSpPr>
        <p:spPr>
          <a:xfrm>
            <a:off x="7184233" y="3768439"/>
            <a:ext cx="4908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⃝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4612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255601-00C3-0B42-B3BE-843DF8365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9030"/>
            <a:ext cx="10808524" cy="545467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8C54A598-880D-5040-A628-49E9FCEB4A56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14 </a:t>
            </a:r>
            <a:r>
              <a:rPr lang="ko-KR" altLang="en-US" sz="1800" dirty="0">
                <a:solidFill>
                  <a:schemeClr val="tx1"/>
                </a:solidFill>
              </a:rPr>
              <a:t> 사랑을 나누는 바자회</a:t>
            </a:r>
            <a:r>
              <a:rPr lang="en-US" altLang="ko-KR" sz="1800" dirty="0">
                <a:solidFill>
                  <a:schemeClr val="tx1"/>
                </a:solidFill>
              </a:rPr>
              <a:t> P.55</a:t>
            </a:r>
            <a:endParaRPr lang="en-US" sz="1800" dirty="0">
              <a:solidFill>
                <a:srgbClr val="FF0000"/>
              </a:solidFill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CFB7B5BC-090E-4F4A-BF97-8180A2420DF3}"/>
              </a:ext>
            </a:extLst>
          </p:cNvPr>
          <p:cNvCxnSpPr>
            <a:cxnSpLocks/>
          </p:cNvCxnSpPr>
          <p:nvPr/>
        </p:nvCxnSpPr>
        <p:spPr>
          <a:xfrm flipV="1">
            <a:off x="2400300" y="2582780"/>
            <a:ext cx="4594058" cy="8462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549D71A-91C0-BE41-9289-1799692219F7}"/>
              </a:ext>
            </a:extLst>
          </p:cNvPr>
          <p:cNvCxnSpPr>
            <a:cxnSpLocks/>
          </p:cNvCxnSpPr>
          <p:nvPr/>
        </p:nvCxnSpPr>
        <p:spPr>
          <a:xfrm>
            <a:off x="2400300" y="4114533"/>
            <a:ext cx="4594058" cy="7368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E18261-D7C5-6840-94DA-33D837B8BAE6}"/>
              </a:ext>
            </a:extLst>
          </p:cNvPr>
          <p:cNvCxnSpPr>
            <a:cxnSpLocks/>
          </p:cNvCxnSpPr>
          <p:nvPr/>
        </p:nvCxnSpPr>
        <p:spPr>
          <a:xfrm>
            <a:off x="2429967" y="4906076"/>
            <a:ext cx="4564391" cy="7327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863687C-B10C-3642-BCFD-3D3577375A9E}"/>
              </a:ext>
            </a:extLst>
          </p:cNvPr>
          <p:cNvCxnSpPr>
            <a:cxnSpLocks/>
          </p:cNvCxnSpPr>
          <p:nvPr/>
        </p:nvCxnSpPr>
        <p:spPr>
          <a:xfrm flipV="1">
            <a:off x="2429967" y="3348657"/>
            <a:ext cx="4564391" cy="2302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8879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1BF771F-5802-D34A-B849-D9834B43F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61" y="249957"/>
            <a:ext cx="9782442" cy="60325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DE03780-C3DE-E145-AD2F-E3C1B9F14E18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14 </a:t>
            </a:r>
            <a:r>
              <a:rPr lang="ko-KR" altLang="en-US" sz="1800" dirty="0">
                <a:solidFill>
                  <a:schemeClr val="tx1"/>
                </a:solidFill>
              </a:rPr>
              <a:t> 사랑을 나누는 바자회</a:t>
            </a:r>
            <a:r>
              <a:rPr lang="en-US" altLang="ko-KR" sz="1800" dirty="0">
                <a:solidFill>
                  <a:schemeClr val="tx1"/>
                </a:solidFill>
              </a:rPr>
              <a:t> P. 55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4EA881-A012-DE46-9ECE-5BD1890A24F4}"/>
              </a:ext>
            </a:extLst>
          </p:cNvPr>
          <p:cNvSpPr txBox="1"/>
          <p:nvPr/>
        </p:nvSpPr>
        <p:spPr>
          <a:xfrm>
            <a:off x="4968910" y="2793034"/>
            <a:ext cx="14949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행사장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698E3-BA34-184B-920F-A8AAB45F7460}"/>
              </a:ext>
            </a:extLst>
          </p:cNvPr>
          <p:cNvSpPr txBox="1"/>
          <p:nvPr/>
        </p:nvSpPr>
        <p:spPr>
          <a:xfrm>
            <a:off x="2322785" y="3662894"/>
            <a:ext cx="6244272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바자회를 연다고 하는데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우리가 도울 일이 없을까요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?</a:t>
            </a:r>
            <a:endParaRPr lang="en-US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74DF755-D8B6-9F44-9CA4-D93BE9662FAE}"/>
              </a:ext>
            </a:extLst>
          </p:cNvPr>
          <p:cNvSpPr txBox="1"/>
          <p:nvPr/>
        </p:nvSpPr>
        <p:spPr>
          <a:xfrm>
            <a:off x="2322785" y="4975867"/>
            <a:ext cx="3305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포스터를 붙이려고요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135F19C-715E-5141-9F73-6FEA75A73E92}"/>
              </a:ext>
            </a:extLst>
          </p:cNvPr>
          <p:cNvSpPr txBox="1"/>
          <p:nvPr/>
        </p:nvSpPr>
        <p:spPr>
          <a:xfrm>
            <a:off x="2396355" y="5437532"/>
            <a:ext cx="7472859" cy="44627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참여하겠다는 </a:t>
            </a:r>
            <a:r>
              <a:rPr lang="ko-KR" altLang="en-US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회사들의 연락이 계속 오고 있습니다</a:t>
            </a:r>
            <a:r>
              <a:rPr lang="en-US" altLang="ko-KR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7341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animBg="1"/>
      <p:bldP spid="17" grpId="0"/>
      <p:bldP spid="1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8585FE-2A94-D747-9F94-822DF28B8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84" y="37960"/>
            <a:ext cx="8291266" cy="628245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1260DBB-B479-234E-86F6-5DBB7ABD7CBA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14 </a:t>
            </a:r>
            <a:r>
              <a:rPr lang="ko-KR" altLang="en-US" sz="1800" dirty="0">
                <a:solidFill>
                  <a:schemeClr val="tx1"/>
                </a:solidFill>
              </a:rPr>
              <a:t> 사랑을 나누는 바자회</a:t>
            </a:r>
            <a:r>
              <a:rPr lang="en-US" altLang="ko-KR" sz="1800" dirty="0">
                <a:solidFill>
                  <a:schemeClr val="tx1"/>
                </a:solidFill>
              </a:rPr>
              <a:t> P. 56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B89880-425E-8543-8462-8C17A2213AA4}"/>
              </a:ext>
            </a:extLst>
          </p:cNvPr>
          <p:cNvSpPr txBox="1"/>
          <p:nvPr/>
        </p:nvSpPr>
        <p:spPr>
          <a:xfrm>
            <a:off x="4464413" y="3101036"/>
            <a:ext cx="352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추운 줄 몰랐어요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1C3CC99-0D07-B14E-9D5F-6AE692A76FDB}"/>
              </a:ext>
            </a:extLst>
          </p:cNvPr>
          <p:cNvSpPr txBox="1"/>
          <p:nvPr/>
        </p:nvSpPr>
        <p:spPr>
          <a:xfrm>
            <a:off x="3702413" y="3947118"/>
            <a:ext cx="352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여동생인 줄 알았어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06E652-3299-ED42-A3C5-D5764637A6B4}"/>
              </a:ext>
            </a:extLst>
          </p:cNvPr>
          <p:cNvSpPr txBox="1"/>
          <p:nvPr/>
        </p:nvSpPr>
        <p:spPr>
          <a:xfrm>
            <a:off x="5309369" y="4743384"/>
            <a:ext cx="352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잘하는 줄 몰랐어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1073007-2796-644A-854A-1AB336B1D707}"/>
              </a:ext>
            </a:extLst>
          </p:cNvPr>
          <p:cNvSpPr txBox="1"/>
          <p:nvPr/>
        </p:nvSpPr>
        <p:spPr>
          <a:xfrm>
            <a:off x="3071792" y="5853305"/>
            <a:ext cx="35287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문을 닫는 줄 몰랐어요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07365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ADFF0F0-2688-5F48-B944-839DCFC12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59" y="124568"/>
            <a:ext cx="8661754" cy="619584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32C5F057-CF46-D74D-8586-D7FFAABF9D5D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14 </a:t>
            </a:r>
            <a:r>
              <a:rPr lang="ko-KR" altLang="en-US" sz="1800" dirty="0">
                <a:solidFill>
                  <a:schemeClr val="tx1"/>
                </a:solidFill>
              </a:rPr>
              <a:t> 사랑을 나누는 바자회</a:t>
            </a:r>
            <a:r>
              <a:rPr lang="en-US" altLang="ko-KR" sz="1800" dirty="0">
                <a:solidFill>
                  <a:schemeClr val="tx1"/>
                </a:solidFill>
              </a:rPr>
              <a:t> P.56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1F30CA-F592-2B45-82FF-43767E5A8668}"/>
              </a:ext>
            </a:extLst>
          </p:cNvPr>
          <p:cNvSpPr txBox="1"/>
          <p:nvPr/>
        </p:nvSpPr>
        <p:spPr>
          <a:xfrm>
            <a:off x="2881725" y="4360665"/>
            <a:ext cx="455753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내일 저녁에 만나는 줄 몰랐어요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2FAE924-679B-BD45-BA2C-3B1D2F779C91}"/>
              </a:ext>
            </a:extLst>
          </p:cNvPr>
          <p:cNvCxnSpPr>
            <a:cxnSpLocks/>
          </p:cNvCxnSpPr>
          <p:nvPr/>
        </p:nvCxnSpPr>
        <p:spPr>
          <a:xfrm flipV="1">
            <a:off x="2745971" y="1397285"/>
            <a:ext cx="3151395" cy="548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DA6733D-9F90-8246-9426-A351C94803EC}"/>
              </a:ext>
            </a:extLst>
          </p:cNvPr>
          <p:cNvCxnSpPr>
            <a:cxnSpLocks/>
          </p:cNvCxnSpPr>
          <p:nvPr/>
        </p:nvCxnSpPr>
        <p:spPr>
          <a:xfrm>
            <a:off x="2745971" y="2447696"/>
            <a:ext cx="3254137" cy="500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49D3F11-D7B0-8C4E-AF5D-FA30039D4D59}"/>
              </a:ext>
            </a:extLst>
          </p:cNvPr>
          <p:cNvCxnSpPr>
            <a:cxnSpLocks/>
          </p:cNvCxnSpPr>
          <p:nvPr/>
        </p:nvCxnSpPr>
        <p:spPr>
          <a:xfrm>
            <a:off x="2745971" y="2928508"/>
            <a:ext cx="3202766" cy="5608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AC75510-5B69-0D4A-916F-32FBF9A41595}"/>
              </a:ext>
            </a:extLst>
          </p:cNvPr>
          <p:cNvCxnSpPr>
            <a:cxnSpLocks/>
          </p:cNvCxnSpPr>
          <p:nvPr/>
        </p:nvCxnSpPr>
        <p:spPr>
          <a:xfrm flipV="1">
            <a:off x="2777475" y="1906526"/>
            <a:ext cx="3171262" cy="15643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0148D22-0962-A34F-B603-69422F005416}"/>
              </a:ext>
            </a:extLst>
          </p:cNvPr>
          <p:cNvSpPr txBox="1"/>
          <p:nvPr/>
        </p:nvSpPr>
        <p:spPr>
          <a:xfrm>
            <a:off x="2982369" y="4847515"/>
            <a:ext cx="455753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중국사람인</a:t>
            </a:r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 줄 알았어요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B3CA7C-7EB0-DA4D-83C5-9B322A8E9D78}"/>
              </a:ext>
            </a:extLst>
          </p:cNvPr>
          <p:cNvSpPr txBox="1"/>
          <p:nvPr/>
        </p:nvSpPr>
        <p:spPr>
          <a:xfrm>
            <a:off x="2982370" y="5356075"/>
            <a:ext cx="455753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운동선수인 줄 알았어요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FC28332-5C3E-2644-8F73-3016F9DBD37E}"/>
              </a:ext>
            </a:extLst>
          </p:cNvPr>
          <p:cNvSpPr txBox="1"/>
          <p:nvPr/>
        </p:nvSpPr>
        <p:spPr>
          <a:xfrm>
            <a:off x="1752389" y="5855693"/>
            <a:ext cx="455753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체육대회를 안 하는 줄 알았어요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3128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9" grpId="0"/>
      <p:bldP spid="20" grpId="0"/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68B1AD-7C40-5740-97D5-06D0ECC1F4E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7010" r="1" b="1"/>
          <a:stretch/>
        </p:blipFill>
        <p:spPr>
          <a:xfrm>
            <a:off x="1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134A34A-2EA7-BA43-A1FC-85A55824EF91}"/>
              </a:ext>
            </a:extLst>
          </p:cNvPr>
          <p:cNvSpPr txBox="1">
            <a:spLocks/>
          </p:cNvSpPr>
          <p:nvPr/>
        </p:nvSpPr>
        <p:spPr>
          <a:xfrm>
            <a:off x="6585940" y="1066551"/>
            <a:ext cx="4755220" cy="108355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  <a:alpha val="2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dirty="0">
                <a:solidFill>
                  <a:srgbClr val="000000"/>
                </a:solidFill>
              </a:rPr>
              <a:t>이야기해 보세요</a:t>
            </a:r>
            <a:r>
              <a:rPr lang="en-US" altLang="ko-KR" dirty="0">
                <a:solidFill>
                  <a:srgbClr val="000000"/>
                </a:solidFill>
              </a:rPr>
              <a:t>!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506B77F-F081-D147-9165-867D912A618B}"/>
              </a:ext>
            </a:extLst>
          </p:cNvPr>
          <p:cNvSpPr txBox="1"/>
          <p:nvPr/>
        </p:nvSpPr>
        <p:spPr>
          <a:xfrm>
            <a:off x="6255107" y="2879506"/>
            <a:ext cx="5898081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◎바자회에서 물건을 사고 판 적이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     있습니까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3B3370-DE85-DB42-B44A-ECDB368BE91D}"/>
              </a:ext>
            </a:extLst>
          </p:cNvPr>
          <p:cNvSpPr txBox="1"/>
          <p:nvPr/>
        </p:nvSpPr>
        <p:spPr>
          <a:xfrm>
            <a:off x="6255106" y="4129219"/>
            <a:ext cx="5898081" cy="10310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14300" indent="0">
              <a:spcAft>
                <a:spcPts val="600"/>
              </a:spcAft>
              <a:buNone/>
            </a:pPr>
            <a:r>
              <a:rPr lang="ko-KR" altLang="en-US" sz="2800" dirty="0">
                <a:solidFill>
                  <a:srgbClr val="000000"/>
                </a:solidFill>
              </a:rPr>
              <a:t>◎바자회를 열어서 돈을 벌면 그</a:t>
            </a:r>
            <a:endParaRPr lang="en-US" altLang="ko-KR" sz="2800" dirty="0">
              <a:solidFill>
                <a:srgbClr val="000000"/>
              </a:solidFill>
            </a:endParaRPr>
          </a:p>
          <a:p>
            <a:pPr marL="114300" indent="0">
              <a:spcAft>
                <a:spcPts val="600"/>
              </a:spcAft>
              <a:buNone/>
            </a:pPr>
            <a:r>
              <a:rPr lang="en-US" altLang="ko-KR" sz="2800" dirty="0">
                <a:solidFill>
                  <a:srgbClr val="000000"/>
                </a:solidFill>
              </a:rPr>
              <a:t>   </a:t>
            </a:r>
            <a:r>
              <a:rPr lang="ko-KR" altLang="en-US" sz="2800" dirty="0">
                <a:solidFill>
                  <a:srgbClr val="000000"/>
                </a:solidFill>
              </a:rPr>
              <a:t> 돈을 어디에 쓰고 싶습니까</a:t>
            </a:r>
            <a:r>
              <a:rPr lang="en-US" altLang="ko-KR" sz="2800" dirty="0">
                <a:solidFill>
                  <a:srgbClr val="000000"/>
                </a:solidFill>
              </a:rPr>
              <a:t>?</a:t>
            </a:r>
            <a:r>
              <a:rPr lang="ko-KR" altLang="en-US" sz="2800" dirty="0">
                <a:solidFill>
                  <a:srgbClr val="000000"/>
                </a:solidFill>
              </a:rPr>
              <a:t>  </a:t>
            </a:r>
            <a:endParaRPr lang="en-US" altLang="ko-KR" sz="2800" dirty="0">
              <a:solidFill>
                <a:srgbClr val="000000"/>
              </a:solidFill>
            </a:endParaRPr>
          </a:p>
        </p:txBody>
      </p:sp>
      <p:sp>
        <p:nvSpPr>
          <p:cNvPr id="12" name="Google Shape;182;p29">
            <a:extLst>
              <a:ext uri="{FF2B5EF4-FFF2-40B4-BE49-F238E27FC236}">
                <a16:creationId xmlns:a16="http://schemas.microsoft.com/office/drawing/2014/main" id="{2808A241-BCF4-AA4F-95D1-C7DCEF0C6E9A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88831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CD0B4-3950-1646-A39F-44EAB5A077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562" y="325323"/>
            <a:ext cx="10844013" cy="57040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EE786F-21F1-CC4A-BE4A-68045141FB38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14 </a:t>
            </a:r>
            <a:r>
              <a:rPr lang="ko-KR" altLang="en-US" sz="1800" dirty="0">
                <a:solidFill>
                  <a:schemeClr val="tx1"/>
                </a:solidFill>
              </a:rPr>
              <a:t> 사랑을 나누는 바자회</a:t>
            </a:r>
            <a:r>
              <a:rPr lang="en-US" altLang="ko-KR" sz="1800" dirty="0">
                <a:solidFill>
                  <a:schemeClr val="tx1"/>
                </a:solidFill>
              </a:rPr>
              <a:t> P.57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EE67152-7863-8143-ABFF-2FEFD6A4A30C}"/>
              </a:ext>
            </a:extLst>
          </p:cNvPr>
          <p:cNvSpPr txBox="1"/>
          <p:nvPr/>
        </p:nvSpPr>
        <p:spPr>
          <a:xfrm>
            <a:off x="4520577" y="3581697"/>
            <a:ext cx="368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열심히 공부해야겠다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163027-F17F-084B-B29E-4FFC6A40FEA4}"/>
              </a:ext>
            </a:extLst>
          </p:cNvPr>
          <p:cNvSpPr txBox="1"/>
          <p:nvPr/>
        </p:nvSpPr>
        <p:spPr>
          <a:xfrm>
            <a:off x="5573091" y="4184744"/>
            <a:ext cx="432704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독감 예방 주사를 </a:t>
            </a:r>
            <a:r>
              <a:rPr lang="ko-KR" altLang="en-US" sz="23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맞아야겠다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2437A5-D267-0F40-8079-67531F2AEA78}"/>
              </a:ext>
            </a:extLst>
          </p:cNvPr>
          <p:cNvSpPr txBox="1"/>
          <p:nvPr/>
        </p:nvSpPr>
        <p:spPr>
          <a:xfrm>
            <a:off x="8201991" y="4868507"/>
            <a:ext cx="36804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집에 있어야겠다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BD6E13-8008-3649-8FF8-9481F615D2ED}"/>
              </a:ext>
            </a:extLst>
          </p:cNvPr>
          <p:cNvSpPr txBox="1"/>
          <p:nvPr/>
        </p:nvSpPr>
        <p:spPr>
          <a:xfrm>
            <a:off x="4761877" y="5424662"/>
            <a:ext cx="3188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우산을 </a:t>
            </a:r>
            <a:r>
              <a:rPr lang="ko-KR" altLang="en-US" sz="23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가져가야겠다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85936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182;p29">
            <a:extLst>
              <a:ext uri="{FF2B5EF4-FFF2-40B4-BE49-F238E27FC236}">
                <a16:creationId xmlns:a16="http://schemas.microsoft.com/office/drawing/2014/main" id="{7ED6B1E7-DC4B-CA44-AE91-4348F5AF356F}"/>
              </a:ext>
            </a:extLst>
          </p:cNvPr>
          <p:cNvSpPr txBox="1"/>
          <p:nvPr/>
        </p:nvSpPr>
        <p:spPr>
          <a:xfrm>
            <a:off x="0" y="6320416"/>
            <a:ext cx="12192000" cy="5375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3D8D99-1388-2F42-B4F1-245829921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276" y="150725"/>
            <a:ext cx="7393100" cy="61696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02635503-402A-044F-80A4-AFAB4A20A926}"/>
              </a:ext>
            </a:extLst>
          </p:cNvPr>
          <p:cNvSpPr txBox="1">
            <a:spLocks/>
          </p:cNvSpPr>
          <p:nvPr/>
        </p:nvSpPr>
        <p:spPr>
          <a:xfrm>
            <a:off x="7634467" y="0"/>
            <a:ext cx="4557533" cy="650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ko-KR" altLang="en-US" sz="1800" dirty="0">
                <a:solidFill>
                  <a:schemeClr val="tx1"/>
                </a:solidFill>
              </a:rPr>
              <a:t>재외동포를 위한  한국어 </a:t>
            </a:r>
            <a:r>
              <a:rPr lang="en-US" altLang="ko-KR" sz="1800" dirty="0">
                <a:solidFill>
                  <a:schemeClr val="tx1"/>
                </a:solidFill>
              </a:rPr>
              <a:t>4-2</a:t>
            </a:r>
            <a:r>
              <a:rPr lang="ko-KR" altLang="en-US" sz="1800" dirty="0">
                <a:solidFill>
                  <a:schemeClr val="tx1"/>
                </a:solidFill>
              </a:rPr>
              <a:t> 워크북</a:t>
            </a:r>
            <a:endParaRPr lang="en-US" altLang="ko-KR" sz="1800" dirty="0">
              <a:solidFill>
                <a:schemeClr val="tx1"/>
              </a:solidFill>
            </a:endParaRPr>
          </a:p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Unit 14 </a:t>
            </a:r>
            <a:r>
              <a:rPr lang="ko-KR" altLang="en-US" sz="1800" dirty="0">
                <a:solidFill>
                  <a:schemeClr val="tx1"/>
                </a:solidFill>
              </a:rPr>
              <a:t> 사랑을 나누는 바자회</a:t>
            </a:r>
            <a:r>
              <a:rPr lang="en-US" altLang="ko-KR" sz="1800" dirty="0">
                <a:solidFill>
                  <a:schemeClr val="tx1"/>
                </a:solidFill>
              </a:rPr>
              <a:t> P. 57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734D766-D2C3-0C41-A090-9A9C841D85F5}"/>
              </a:ext>
            </a:extLst>
          </p:cNvPr>
          <p:cNvSpPr txBox="1"/>
          <p:nvPr/>
        </p:nvSpPr>
        <p:spPr>
          <a:xfrm>
            <a:off x="1521459" y="3914392"/>
            <a:ext cx="55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새것으로 </a:t>
            </a:r>
            <a:r>
              <a:rPr lang="ko-KR" altLang="en-US" sz="23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바꿔야겠어요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B017380-88DE-404E-8DB5-5E33E621626A}"/>
              </a:ext>
            </a:extLst>
          </p:cNvPr>
          <p:cNvCxnSpPr>
            <a:cxnSpLocks/>
          </p:cNvCxnSpPr>
          <p:nvPr/>
        </p:nvCxnSpPr>
        <p:spPr>
          <a:xfrm flipV="1">
            <a:off x="3156426" y="1145512"/>
            <a:ext cx="2139055" cy="3673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C2AA3840-13DC-5E42-9578-47E3B450705D}"/>
              </a:ext>
            </a:extLst>
          </p:cNvPr>
          <p:cNvCxnSpPr>
            <a:cxnSpLocks/>
          </p:cNvCxnSpPr>
          <p:nvPr/>
        </p:nvCxnSpPr>
        <p:spPr>
          <a:xfrm>
            <a:off x="3156426" y="1914769"/>
            <a:ext cx="2139055" cy="406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15055A0A-6204-3942-94FA-1FF9107957B2}"/>
              </a:ext>
            </a:extLst>
          </p:cNvPr>
          <p:cNvSpPr txBox="1"/>
          <p:nvPr/>
        </p:nvSpPr>
        <p:spPr>
          <a:xfrm>
            <a:off x="1784390" y="4526782"/>
            <a:ext cx="55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걱정돼서 알렉스에게 </a:t>
            </a:r>
            <a:r>
              <a:rPr lang="ko-KR" altLang="en-US" sz="2300" dirty="0" err="1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전화해야겠어요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65CD355-E3FD-AA42-85B1-BFC5498E8C78}"/>
              </a:ext>
            </a:extLst>
          </p:cNvPr>
          <p:cNvCxnSpPr>
            <a:cxnSpLocks/>
          </p:cNvCxnSpPr>
          <p:nvPr/>
        </p:nvCxnSpPr>
        <p:spPr>
          <a:xfrm>
            <a:off x="3156426" y="2331986"/>
            <a:ext cx="2139055" cy="4068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7FF0964-0A9C-CE48-8786-AB2C63D002D0}"/>
              </a:ext>
            </a:extLst>
          </p:cNvPr>
          <p:cNvCxnSpPr>
            <a:cxnSpLocks/>
          </p:cNvCxnSpPr>
          <p:nvPr/>
        </p:nvCxnSpPr>
        <p:spPr>
          <a:xfrm flipV="1">
            <a:off x="3156426" y="1540783"/>
            <a:ext cx="2139055" cy="11827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8C33E53-851D-EF45-867C-F133525557D2}"/>
              </a:ext>
            </a:extLst>
          </p:cNvPr>
          <p:cNvSpPr txBox="1"/>
          <p:nvPr/>
        </p:nvSpPr>
        <p:spPr>
          <a:xfrm>
            <a:off x="1665890" y="5192766"/>
            <a:ext cx="5542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늦게까지 텔레비전을 보지 말아야겠어요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57648D5-8BA7-6C4D-AE24-DAF139E08C68}"/>
              </a:ext>
            </a:extLst>
          </p:cNvPr>
          <p:cNvSpPr txBox="1"/>
          <p:nvPr/>
        </p:nvSpPr>
        <p:spPr>
          <a:xfrm>
            <a:off x="1153019" y="5886701"/>
            <a:ext cx="3710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한번 들어 봐야겠어요</a:t>
            </a:r>
            <a:r>
              <a:rPr lang="en-US" altLang="ko-KR" sz="2300" dirty="0">
                <a:solidFill>
                  <a:schemeClr val="accent5">
                    <a:lumMod val="75000"/>
                  </a:schemeClr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.</a:t>
            </a:r>
            <a:endParaRPr lang="en-US" sz="2300" dirty="0">
              <a:solidFill>
                <a:schemeClr val="accent5">
                  <a:lumMod val="75000"/>
                </a:schemeClr>
              </a:solidFill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495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  <p:bldP spid="20" grpId="0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E96AD6-71FA-FF40-9F12-C56E8233F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3177"/>
            <a:ext cx="10515600" cy="132556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3600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8F2CD-AB0E-6E4B-9633-DB81831602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67695"/>
            <a:ext cx="10515600" cy="2977116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endParaRPr lang="en-US" altLang="ko-KR" sz="3400" dirty="0"/>
          </a:p>
          <a:p>
            <a:r>
              <a:rPr lang="ko-KR" altLang="en-US" sz="3400" dirty="0"/>
              <a:t>재외동포를 위한 한국어 </a:t>
            </a:r>
            <a:r>
              <a:rPr lang="en-US" altLang="ko-KR" sz="3400" dirty="0"/>
              <a:t>4-2(</a:t>
            </a:r>
            <a:r>
              <a:rPr lang="ko-KR" altLang="en-US" sz="3400" dirty="0"/>
              <a:t>영어권</a:t>
            </a:r>
            <a:r>
              <a:rPr lang="en-US" altLang="ko-KR" sz="3400" dirty="0"/>
              <a:t>)</a:t>
            </a:r>
          </a:p>
          <a:p>
            <a:pPr marL="0" indent="0">
              <a:buNone/>
            </a:pPr>
            <a:endParaRPr lang="en-US" altLang="ko-KR" sz="3400" dirty="0"/>
          </a:p>
          <a:p>
            <a:endParaRPr lang="en-US" altLang="ko-KR" sz="3400" dirty="0"/>
          </a:p>
          <a:p>
            <a:endParaRPr lang="en-US" sz="3400" dirty="0"/>
          </a:p>
          <a:p>
            <a:r>
              <a:rPr lang="en-US" sz="3400" dirty="0"/>
              <a:t>Image</a:t>
            </a:r>
            <a:r>
              <a:rPr lang="ko-KR" altLang="en-US" sz="3400" dirty="0"/>
              <a:t> 출처</a:t>
            </a:r>
            <a:endParaRPr lang="en-US" altLang="ko-KR" sz="3400" dirty="0"/>
          </a:p>
          <a:p>
            <a:pPr marL="0" indent="0">
              <a:buNone/>
            </a:pPr>
            <a:r>
              <a:rPr lang="ko-KR" altLang="en-US" sz="3400" dirty="0"/>
              <a:t>  </a:t>
            </a:r>
            <a:r>
              <a:rPr lang="en-US" altLang="ko-KR" sz="3400" dirty="0"/>
              <a:t>➭</a:t>
            </a:r>
            <a:r>
              <a:rPr lang="en-US" altLang="ko-KR" sz="3400" dirty="0" err="1"/>
              <a:t>google.com</a:t>
            </a:r>
            <a:endParaRPr lang="en-US" altLang="ko-KR" sz="3400" dirty="0"/>
          </a:p>
          <a:p>
            <a:pPr marL="0" indent="0">
              <a:buNone/>
            </a:pPr>
            <a:r>
              <a:rPr lang="en-US" sz="3400" dirty="0"/>
              <a:t>  </a:t>
            </a:r>
            <a:r>
              <a:rPr lang="en-US" altLang="ko-KR" sz="3400" dirty="0"/>
              <a:t>➭</a:t>
            </a:r>
            <a:r>
              <a:rPr lang="en-US" sz="3400" dirty="0"/>
              <a:t>ac-</a:t>
            </a:r>
            <a:r>
              <a:rPr lang="en-US" sz="3400" dirty="0" err="1"/>
              <a:t>illust.com</a:t>
            </a:r>
            <a:endParaRPr lang="en-US" sz="3400" dirty="0"/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en-US" dirty="0"/>
              <a:t>  </a:t>
            </a:r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741DF53C-004D-0440-B904-63341FE0EA8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529480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C73F2-68A0-094F-B833-E5F1C84C1A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82852" y="139629"/>
            <a:ext cx="6071010" cy="76955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700" dirty="0"/>
              <a:t>Unit 14  </a:t>
            </a:r>
            <a:r>
              <a:rPr lang="ko-KR" altLang="en-US" sz="2700" dirty="0"/>
              <a:t>사랑을 나누는 바자회</a:t>
            </a:r>
            <a:br>
              <a:rPr lang="en-US" altLang="ko-KR" sz="2700" dirty="0"/>
            </a:br>
            <a:r>
              <a:rPr lang="ko-KR" altLang="en-US" sz="2700" dirty="0"/>
              <a:t> 어휘 </a:t>
            </a:r>
            <a:r>
              <a:rPr lang="en-US" altLang="ko-KR" sz="2700" dirty="0">
                <a:hlinkClick r:id="rId2"/>
              </a:rPr>
              <a:t>Vocabulary</a:t>
            </a:r>
            <a:endParaRPr 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A03A84-34DB-6643-B7B2-26F13313454E}"/>
              </a:ext>
            </a:extLst>
          </p:cNvPr>
          <p:cNvSpPr txBox="1"/>
          <p:nvPr/>
        </p:nvSpPr>
        <p:spPr>
          <a:xfrm>
            <a:off x="1154955" y="1087330"/>
            <a:ext cx="4094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바자회를 열다</a:t>
            </a:r>
            <a:r>
              <a:rPr lang="en-US" altLang="ko-KR" sz="2800" dirty="0"/>
              <a:t>/</a:t>
            </a:r>
            <a:r>
              <a:rPr lang="ko-KR" altLang="en-US" sz="2800" dirty="0"/>
              <a:t>개최하다</a:t>
            </a:r>
            <a:endParaRPr lang="en-US" sz="28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896401-6F02-FA47-8CC7-A8BD0EE19FF2}"/>
              </a:ext>
            </a:extLst>
          </p:cNvPr>
          <p:cNvSpPr txBox="1"/>
          <p:nvPr/>
        </p:nvSpPr>
        <p:spPr>
          <a:xfrm>
            <a:off x="6670707" y="110798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행사장</a:t>
            </a:r>
            <a:endParaRPr lang="en-US" sz="28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927663F-E09D-D247-AF97-88FABDC20F31}"/>
              </a:ext>
            </a:extLst>
          </p:cNvPr>
          <p:cNvSpPr txBox="1"/>
          <p:nvPr/>
        </p:nvSpPr>
        <p:spPr>
          <a:xfrm>
            <a:off x="1154955" y="173674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기증품</a:t>
            </a:r>
            <a:endParaRPr lang="en-US" sz="28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A2D3FA8-33D4-3F43-8DC1-997EFF288F54}"/>
              </a:ext>
            </a:extLst>
          </p:cNvPr>
          <p:cNvSpPr txBox="1"/>
          <p:nvPr/>
        </p:nvSpPr>
        <p:spPr>
          <a:xfrm>
            <a:off x="6670707" y="176590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홍보물</a:t>
            </a:r>
            <a:endParaRPr lang="en-US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B4BA724-83C4-DE43-AB7B-AB252BC2E067}"/>
              </a:ext>
            </a:extLst>
          </p:cNvPr>
          <p:cNvSpPr txBox="1"/>
          <p:nvPr/>
        </p:nvSpPr>
        <p:spPr>
          <a:xfrm>
            <a:off x="1154955" y="238616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모금함</a:t>
            </a:r>
            <a:endParaRPr lang="en-US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E52B8E6-F5E6-3444-B335-2D62E1DE88B8}"/>
              </a:ext>
            </a:extLst>
          </p:cNvPr>
          <p:cNvSpPr txBox="1"/>
          <p:nvPr/>
        </p:nvSpPr>
        <p:spPr>
          <a:xfrm>
            <a:off x="6670707" y="242383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포스터를 붙이다</a:t>
            </a:r>
            <a:endParaRPr lang="en-US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E6A54FE-167D-E84C-9B15-5B3A94F4EE47}"/>
              </a:ext>
            </a:extLst>
          </p:cNvPr>
          <p:cNvSpPr txBox="1"/>
          <p:nvPr/>
        </p:nvSpPr>
        <p:spPr>
          <a:xfrm>
            <a:off x="1154955" y="303557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초청장</a:t>
            </a:r>
            <a:endParaRPr lang="en-US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6D648A-6470-4B4E-B352-56D5C0EE3C80}"/>
              </a:ext>
            </a:extLst>
          </p:cNvPr>
          <p:cNvSpPr txBox="1"/>
          <p:nvPr/>
        </p:nvSpPr>
        <p:spPr>
          <a:xfrm>
            <a:off x="6670707" y="308175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후원자</a:t>
            </a:r>
            <a:endParaRPr lang="en-US" sz="28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DC5F178-8A41-9346-B4DB-6C473C22F918}"/>
              </a:ext>
            </a:extLst>
          </p:cNvPr>
          <p:cNvSpPr txBox="1"/>
          <p:nvPr/>
        </p:nvSpPr>
        <p:spPr>
          <a:xfrm>
            <a:off x="1154955" y="3684994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봉사자</a:t>
            </a:r>
            <a:endParaRPr lang="en-US" sz="28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898B2450-045A-3846-AE0D-D711EFB0711C}"/>
              </a:ext>
            </a:extLst>
          </p:cNvPr>
          <p:cNvSpPr txBox="1"/>
          <p:nvPr/>
        </p:nvSpPr>
        <p:spPr>
          <a:xfrm>
            <a:off x="6670707" y="373968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구입하다</a:t>
            </a:r>
            <a:endParaRPr lang="en-US" sz="28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25E8CD1-5D6D-8045-9742-12CE1EDDC04D}"/>
              </a:ext>
            </a:extLst>
          </p:cNvPr>
          <p:cNvSpPr txBox="1"/>
          <p:nvPr/>
        </p:nvSpPr>
        <p:spPr>
          <a:xfrm>
            <a:off x="1154955" y="4334410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판매하다</a:t>
            </a:r>
            <a:endParaRPr lang="en-US" sz="28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60F6C6B-EF2D-954A-AA4F-64C5FB9678DE}"/>
              </a:ext>
            </a:extLst>
          </p:cNvPr>
          <p:cNvSpPr txBox="1"/>
          <p:nvPr/>
        </p:nvSpPr>
        <p:spPr>
          <a:xfrm>
            <a:off x="7427167" y="634481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35A4EE1-0118-C44C-A96C-690C6278A35A}"/>
              </a:ext>
            </a:extLst>
          </p:cNvPr>
          <p:cNvSpPr txBox="1"/>
          <p:nvPr/>
        </p:nvSpPr>
        <p:spPr>
          <a:xfrm>
            <a:off x="6670707" y="4397608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수익금</a:t>
            </a:r>
            <a:endParaRPr lang="en-US" sz="28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3EE3CA-934C-A248-858B-FB69B396F37B}"/>
              </a:ext>
            </a:extLst>
          </p:cNvPr>
          <p:cNvSpPr txBox="1"/>
          <p:nvPr/>
        </p:nvSpPr>
        <p:spPr>
          <a:xfrm>
            <a:off x="5196840" y="211836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799390-88F7-FE4F-9E7B-8B2041311848}"/>
              </a:ext>
            </a:extLst>
          </p:cNvPr>
          <p:cNvSpPr txBox="1"/>
          <p:nvPr/>
        </p:nvSpPr>
        <p:spPr>
          <a:xfrm>
            <a:off x="1154955" y="4983826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사랑을 나누다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ABA2183-20E9-0B47-95CC-41BF75DC6976}"/>
              </a:ext>
            </a:extLst>
          </p:cNvPr>
          <p:cNvSpPr txBox="1"/>
          <p:nvPr/>
        </p:nvSpPr>
        <p:spPr>
          <a:xfrm>
            <a:off x="6670707" y="5055535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희망을 나누다</a:t>
            </a:r>
            <a:endParaRPr lang="en-US" sz="28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00E33C3-230F-D641-B320-5AD097F72D23}"/>
              </a:ext>
            </a:extLst>
          </p:cNvPr>
          <p:cNvSpPr txBox="1"/>
          <p:nvPr/>
        </p:nvSpPr>
        <p:spPr>
          <a:xfrm>
            <a:off x="1154955" y="5633243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경제적으로 돕다</a:t>
            </a:r>
            <a:endParaRPr lang="en-US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15EF538-9956-DF4E-AF62-BEC6EFA4B1C8}"/>
              </a:ext>
            </a:extLst>
          </p:cNvPr>
          <p:cNvSpPr txBox="1"/>
          <p:nvPr/>
        </p:nvSpPr>
        <p:spPr>
          <a:xfrm>
            <a:off x="4918999" y="565294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자선행사를 하다</a:t>
            </a:r>
            <a:endParaRPr lang="en-US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E43126F-71B0-B34C-B338-00F428356144}"/>
              </a:ext>
            </a:extLst>
          </p:cNvPr>
          <p:cNvSpPr txBox="1"/>
          <p:nvPr/>
        </p:nvSpPr>
        <p:spPr>
          <a:xfrm>
            <a:off x="8802624" y="5680352"/>
            <a:ext cx="33893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중고 물품</a:t>
            </a:r>
            <a:r>
              <a:rPr lang="en-US" altLang="ko-KR" sz="2800" dirty="0"/>
              <a:t>/</a:t>
            </a:r>
            <a:r>
              <a:rPr lang="ko-KR" altLang="en-US" sz="2800" dirty="0"/>
              <a:t>물건</a:t>
            </a:r>
            <a:endParaRPr lang="en-US" sz="2800" dirty="0"/>
          </a:p>
        </p:txBody>
      </p:sp>
      <p:sp>
        <p:nvSpPr>
          <p:cNvPr id="35" name="Google Shape;182;p29">
            <a:extLst>
              <a:ext uri="{FF2B5EF4-FFF2-40B4-BE49-F238E27FC236}">
                <a16:creationId xmlns:a16="http://schemas.microsoft.com/office/drawing/2014/main" id="{A7469DB4-0D63-EA46-BE73-AC5E8143C58A}"/>
              </a:ext>
            </a:extLst>
          </p:cNvPr>
          <p:cNvSpPr txBox="1"/>
          <p:nvPr/>
        </p:nvSpPr>
        <p:spPr>
          <a:xfrm>
            <a:off x="0" y="6257097"/>
            <a:ext cx="12192000" cy="6009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8490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4" grpId="0"/>
      <p:bldP spid="26" grpId="0"/>
      <p:bldP spid="28" grpId="0"/>
      <p:bldP spid="30" grpId="0"/>
      <p:bldP spid="32" grpId="0"/>
      <p:bldP spid="34" grpId="0"/>
      <p:bldP spid="36" grpId="0"/>
      <p:bldP spid="38" grpId="0"/>
      <p:bldP spid="40" grpId="0"/>
      <p:bldP spid="23" grpId="0"/>
      <p:bldP spid="21" grpId="0"/>
      <p:bldP spid="25" grpId="0"/>
      <p:bldP spid="27" grpId="0"/>
      <p:bldP spid="29" grpId="0"/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6B23F0-5079-394C-BF3C-126371CCC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3055" y="104335"/>
            <a:ext cx="6265890" cy="882838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US" altLang="ko-KR" sz="2800" dirty="0"/>
              <a:t>Unit 14 </a:t>
            </a:r>
            <a:r>
              <a:rPr lang="ko-KR" altLang="en-US" sz="2800" dirty="0"/>
              <a:t>사랑을 나누는 바자회</a:t>
            </a:r>
            <a:br>
              <a:rPr lang="en-US" altLang="ko-KR" sz="2800" dirty="0"/>
            </a:br>
            <a:r>
              <a:rPr lang="ko-KR" altLang="en-US" sz="3100" dirty="0"/>
              <a:t>문법과 표현 </a:t>
            </a:r>
            <a:r>
              <a:rPr lang="en-US" altLang="ko-KR" sz="3100" dirty="0"/>
              <a:t>1</a:t>
            </a:r>
            <a:endParaRPr lang="en-US" sz="3100" dirty="0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89FEB4AE-4C8D-8E40-8FC2-9587F9E66CDC}"/>
              </a:ext>
            </a:extLst>
          </p:cNvPr>
          <p:cNvSpPr txBox="1">
            <a:spLocks/>
          </p:cNvSpPr>
          <p:nvPr/>
        </p:nvSpPr>
        <p:spPr>
          <a:xfrm>
            <a:off x="1120244" y="2492064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718662-50A5-0040-900F-5F21C8736389}"/>
              </a:ext>
            </a:extLst>
          </p:cNvPr>
          <p:cNvSpPr txBox="1"/>
          <p:nvPr/>
        </p:nvSpPr>
        <p:spPr>
          <a:xfrm>
            <a:off x="262462" y="1209135"/>
            <a:ext cx="9404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altLang="ko-KR" sz="3600" dirty="0">
                <a:solidFill>
                  <a:srgbClr val="FF0000"/>
                </a:solidFill>
              </a:rPr>
              <a:t>~(</a:t>
            </a:r>
            <a:r>
              <a:rPr lang="ko-KR" altLang="en-US" sz="3600" dirty="0">
                <a:solidFill>
                  <a:srgbClr val="FF0000"/>
                </a:solidFill>
              </a:rPr>
              <a:t>으</a:t>
            </a:r>
            <a:r>
              <a:rPr lang="en-US" altLang="ko-KR" sz="3600" dirty="0">
                <a:solidFill>
                  <a:srgbClr val="FF0000"/>
                </a:solidFill>
              </a:rPr>
              <a:t>)</a:t>
            </a:r>
            <a:r>
              <a:rPr lang="ko-KR" altLang="en-US" sz="3600" dirty="0" err="1">
                <a:solidFill>
                  <a:srgbClr val="FF0000"/>
                </a:solidFill>
              </a:rPr>
              <a:t>ㄴ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는 줄 알다</a:t>
            </a:r>
            <a:r>
              <a:rPr lang="en-US" altLang="ko-KR" sz="3600" dirty="0">
                <a:solidFill>
                  <a:srgbClr val="FF0000"/>
                </a:solidFill>
              </a:rPr>
              <a:t>/</a:t>
            </a:r>
            <a:r>
              <a:rPr lang="ko-KR" altLang="en-US" sz="3600" dirty="0">
                <a:solidFill>
                  <a:srgbClr val="FF0000"/>
                </a:solidFill>
              </a:rPr>
              <a:t>모르다</a:t>
            </a:r>
            <a:endParaRPr lang="en-US" altLang="ko-KR" sz="2000" dirty="0"/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35D53B16-BB5C-2345-93E1-7B15B2BE7F44}"/>
              </a:ext>
            </a:extLst>
          </p:cNvPr>
          <p:cNvSpPr txBox="1">
            <a:spLocks/>
          </p:cNvSpPr>
          <p:nvPr/>
        </p:nvSpPr>
        <p:spPr>
          <a:xfrm>
            <a:off x="1120244" y="3317333"/>
            <a:ext cx="8946541" cy="7002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20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2506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marL="0" indent="0">
              <a:buFont typeface="Wingdings 3" charset="2"/>
              <a:buNone/>
            </a:pPr>
            <a:endParaRPr lang="en-US" altLang="ko-KR" dirty="0"/>
          </a:p>
          <a:p>
            <a:pPr marL="0" indent="0">
              <a:buFont typeface="Wingdings 3" charset="2"/>
              <a:buNone/>
            </a:pPr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9A42E1D-8A77-FD4D-9579-ADE59E26D0FD}"/>
              </a:ext>
            </a:extLst>
          </p:cNvPr>
          <p:cNvSpPr txBox="1"/>
          <p:nvPr/>
        </p:nvSpPr>
        <p:spPr>
          <a:xfrm>
            <a:off x="179248" y="3034892"/>
            <a:ext cx="117565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1.</a:t>
            </a:r>
            <a:r>
              <a:rPr lang="ko-KR" altLang="en-US" sz="3000" dirty="0"/>
              <a:t> 로라가 노래를  </a:t>
            </a:r>
            <a:r>
              <a:rPr lang="ko-KR" altLang="en-US" sz="3000" dirty="0">
                <a:solidFill>
                  <a:srgbClr val="FF0000"/>
                </a:solidFill>
              </a:rPr>
              <a:t>못하는 줄 알았어요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r>
              <a:rPr lang="ko-KR" altLang="en-US" sz="3000" dirty="0"/>
              <a:t>  그런데 잘하네요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E37A98B-97AB-F34F-B040-F6A753C81984}"/>
              </a:ext>
            </a:extLst>
          </p:cNvPr>
          <p:cNvSpPr txBox="1"/>
          <p:nvPr/>
        </p:nvSpPr>
        <p:spPr>
          <a:xfrm>
            <a:off x="179248" y="3877883"/>
            <a:ext cx="115873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 </a:t>
            </a:r>
            <a:r>
              <a:rPr lang="en-US" altLang="ko-KR" sz="3000" dirty="0"/>
              <a:t>2.</a:t>
            </a:r>
            <a:r>
              <a:rPr lang="ko-KR" altLang="en-US" sz="3000" dirty="0"/>
              <a:t> 요즘 바빠서 내일이  </a:t>
            </a:r>
            <a:r>
              <a:rPr lang="ko-KR" altLang="en-US" sz="3000" dirty="0">
                <a:solidFill>
                  <a:srgbClr val="FF0000"/>
                </a:solidFill>
              </a:rPr>
              <a:t>금요일인 줄 몰랐어요</a:t>
            </a:r>
            <a:r>
              <a:rPr lang="en-US" altLang="ko-KR" sz="3000" dirty="0">
                <a:solidFill>
                  <a:srgbClr val="FF0000"/>
                </a:solidFill>
              </a:rPr>
              <a:t>.</a:t>
            </a:r>
            <a:r>
              <a:rPr lang="ko-KR" altLang="en-US" sz="3000" dirty="0"/>
              <a:t> </a:t>
            </a:r>
            <a:endParaRPr lang="en-US" sz="30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CC60B1-4D06-0B45-8001-CA66D3BA40F1}"/>
              </a:ext>
            </a:extLst>
          </p:cNvPr>
          <p:cNvSpPr txBox="1"/>
          <p:nvPr/>
        </p:nvSpPr>
        <p:spPr>
          <a:xfrm>
            <a:off x="262462" y="4736461"/>
            <a:ext cx="116963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/>
              <a:t>3.</a:t>
            </a:r>
            <a:r>
              <a:rPr lang="ko-KR" altLang="en-US" sz="2800" dirty="0"/>
              <a:t> </a:t>
            </a:r>
            <a:r>
              <a:rPr lang="en-US" altLang="ko-KR" sz="3000" dirty="0"/>
              <a:t>A</a:t>
            </a:r>
            <a:r>
              <a:rPr lang="ko-KR" altLang="en-US" sz="3000" dirty="0"/>
              <a:t>   바자회에서 떡볶이 많이 팔았다면서요</a:t>
            </a:r>
            <a:r>
              <a:rPr lang="en-US" altLang="ko-KR" sz="3000" dirty="0"/>
              <a:t>?</a:t>
            </a:r>
            <a:endParaRPr lang="en-US" sz="3000" dirty="0"/>
          </a:p>
          <a:p>
            <a:r>
              <a:rPr lang="ko-KR" altLang="en-US" sz="3000" dirty="0"/>
              <a:t>    </a:t>
            </a:r>
            <a:r>
              <a:rPr lang="en-US" sz="3000" dirty="0"/>
              <a:t>B </a:t>
            </a:r>
            <a:r>
              <a:rPr lang="ko-KR" altLang="en-US" sz="3000" dirty="0"/>
              <a:t>  네</a:t>
            </a:r>
            <a:r>
              <a:rPr lang="en-US" altLang="ko-KR" sz="3000" dirty="0"/>
              <a:t>,</a:t>
            </a:r>
            <a:r>
              <a:rPr lang="ko-KR" altLang="en-US" sz="3000" dirty="0"/>
              <a:t> 사람들이 떡볶이를 그렇게 </a:t>
            </a:r>
            <a:r>
              <a:rPr lang="ko-KR" altLang="en-US" sz="3000" dirty="0">
                <a:solidFill>
                  <a:srgbClr val="FF0000"/>
                </a:solidFill>
              </a:rPr>
              <a:t>좋아하는 줄 몰랐어요</a:t>
            </a:r>
            <a:r>
              <a:rPr lang="en-US" altLang="ko-KR" sz="3000" dirty="0"/>
              <a:t>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381F5-BC82-3E4C-8E7C-B437CF771B7E}"/>
              </a:ext>
            </a:extLst>
          </p:cNvPr>
          <p:cNvSpPr txBox="1"/>
          <p:nvPr/>
        </p:nvSpPr>
        <p:spPr>
          <a:xfrm>
            <a:off x="406400" y="1914902"/>
            <a:ext cx="10952480" cy="86177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ko-KR" sz="2500" dirty="0"/>
              <a:t>(Attached to a verb</a:t>
            </a:r>
            <a:r>
              <a:rPr lang="ko-KR" altLang="en-US" sz="2500" dirty="0"/>
              <a:t> </a:t>
            </a:r>
            <a:r>
              <a:rPr lang="en-US" altLang="ko-KR" sz="2500" dirty="0"/>
              <a:t>or an adjective) This is used when someone does not know     the facts or is misinformed. </a:t>
            </a: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356E0E45-23F2-2E49-9406-B55320FB54A4}"/>
              </a:ext>
            </a:extLst>
          </p:cNvPr>
          <p:cNvSpPr txBox="1"/>
          <p:nvPr/>
        </p:nvSpPr>
        <p:spPr>
          <a:xfrm>
            <a:off x="0" y="6273225"/>
            <a:ext cx="12192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6171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0" grpId="0"/>
      <p:bldP spid="22" grpId="0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502665" y="1356057"/>
            <a:ext cx="1013416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800" dirty="0">
                <a:solidFill>
                  <a:schemeClr val="bg1"/>
                </a:solidFill>
              </a:rPr>
              <a:t>(</a:t>
            </a:r>
            <a:r>
              <a:rPr lang="ko-KR" altLang="en-US" sz="2800" dirty="0">
                <a:solidFill>
                  <a:schemeClr val="bg1"/>
                </a:solidFill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는 줄 알다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모르다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753792" y="126793"/>
            <a:ext cx="5631911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14 </a:t>
            </a:r>
            <a:r>
              <a:rPr lang="ko-KR" altLang="en-US" sz="2400" dirty="0"/>
              <a:t>사랑을 나누는 바자회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줄 알다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모르다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1.</a:t>
            </a:r>
            <a:r>
              <a:rPr lang="ko-KR" altLang="en-US" sz="2800" dirty="0">
                <a:solidFill>
                  <a:schemeClr val="tx1"/>
                </a:solidFill>
              </a:rPr>
              <a:t>우리 집에는 필요 없는 물건이 </a:t>
            </a:r>
            <a:r>
              <a:rPr lang="en-US" altLang="ko-KR" sz="2800" dirty="0">
                <a:solidFill>
                  <a:schemeClr val="tx1"/>
                </a:solidFill>
              </a:rPr>
              <a:t>_______________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없다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8247464" y="2661739"/>
            <a:ext cx="29450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없는 줄 알았어요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479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262743" y="1356057"/>
            <a:ext cx="10036188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800" dirty="0">
                <a:solidFill>
                  <a:schemeClr val="bg1"/>
                </a:solidFill>
              </a:rPr>
              <a:t>(</a:t>
            </a:r>
            <a:r>
              <a:rPr lang="ko-KR" altLang="en-US" sz="2800" dirty="0">
                <a:solidFill>
                  <a:schemeClr val="bg1"/>
                </a:solidFill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는 줄 알다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모르다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464882" y="126793"/>
            <a:ext cx="5631911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14 </a:t>
            </a:r>
            <a:r>
              <a:rPr lang="ko-KR" altLang="en-US" sz="2400" dirty="0"/>
              <a:t>사랑을 나누는 바자회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줄 알다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모르다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2.</a:t>
            </a:r>
            <a:r>
              <a:rPr lang="ko-KR" altLang="en-US" sz="2800" dirty="0">
                <a:solidFill>
                  <a:schemeClr val="tx1"/>
                </a:solidFill>
              </a:rPr>
              <a:t>바자회에 그렇게 사람이 </a:t>
            </a:r>
            <a:r>
              <a:rPr lang="en-US" altLang="ko-KR" sz="2800" dirty="0">
                <a:solidFill>
                  <a:schemeClr val="tx1"/>
                </a:solidFill>
              </a:rPr>
              <a:t>________________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많다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7744231" y="2661739"/>
            <a:ext cx="324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많은 줄 몰랐어요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850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028918" y="1356057"/>
            <a:ext cx="10134164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800" dirty="0">
                <a:solidFill>
                  <a:schemeClr val="bg1"/>
                </a:solidFill>
              </a:rPr>
              <a:t>(</a:t>
            </a:r>
            <a:r>
              <a:rPr lang="ko-KR" altLang="en-US" sz="2800" dirty="0">
                <a:solidFill>
                  <a:schemeClr val="bg1"/>
                </a:solidFill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는 줄 알다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모르다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280045" y="126793"/>
            <a:ext cx="5631911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14 </a:t>
            </a:r>
            <a:r>
              <a:rPr lang="ko-KR" altLang="en-US" sz="2400" dirty="0"/>
              <a:t>사랑을 나누는 바자회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줄 알다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모르다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3.</a:t>
            </a:r>
            <a:r>
              <a:rPr lang="ko-KR" altLang="en-US" sz="2800" dirty="0">
                <a:solidFill>
                  <a:schemeClr val="tx1"/>
                </a:solidFill>
              </a:rPr>
              <a:t>또 물건이 그렇게  </a:t>
            </a:r>
            <a:r>
              <a:rPr lang="en-US" altLang="ko-KR" sz="2800" dirty="0">
                <a:solidFill>
                  <a:schemeClr val="tx1"/>
                </a:solidFill>
              </a:rPr>
              <a:t>__________________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    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다양하다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7125503" y="2661739"/>
            <a:ext cx="324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다양한 줄 몰랐어요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6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21083E81-3FFF-DE48-8C21-9EFD45EB0903}"/>
              </a:ext>
            </a:extLst>
          </p:cNvPr>
          <p:cNvSpPr txBox="1"/>
          <p:nvPr/>
        </p:nvSpPr>
        <p:spPr>
          <a:xfrm>
            <a:off x="1050690" y="1356057"/>
            <a:ext cx="10090621" cy="523220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algn="ctr" latinLnBrk="1">
              <a:defRPr/>
            </a:pP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‘~</a:t>
            </a:r>
            <a:r>
              <a:rPr lang="en-US" altLang="ko-KR" sz="2800" dirty="0">
                <a:solidFill>
                  <a:schemeClr val="bg1"/>
                </a:solidFill>
              </a:rPr>
              <a:t>(</a:t>
            </a:r>
            <a:r>
              <a:rPr lang="ko-KR" altLang="en-US" sz="2800" dirty="0">
                <a:solidFill>
                  <a:schemeClr val="bg1"/>
                </a:solidFill>
              </a:rPr>
              <a:t>으</a:t>
            </a:r>
            <a:r>
              <a:rPr lang="en-US" altLang="ko-KR" sz="2800" dirty="0">
                <a:solidFill>
                  <a:schemeClr val="bg1"/>
                </a:solidFill>
              </a:rPr>
              <a:t>)</a:t>
            </a:r>
            <a:r>
              <a:rPr lang="ko-KR" altLang="en-US" sz="2800" dirty="0" err="1">
                <a:solidFill>
                  <a:schemeClr val="bg1"/>
                </a:solidFill>
              </a:rPr>
              <a:t>ㄴ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는 줄 알다</a:t>
            </a:r>
            <a:r>
              <a:rPr lang="en-US" altLang="ko-KR" sz="2800" dirty="0">
                <a:solidFill>
                  <a:schemeClr val="bg1"/>
                </a:solidFill>
              </a:rPr>
              <a:t>/</a:t>
            </a:r>
            <a:r>
              <a:rPr lang="ko-KR" altLang="en-US" sz="2800" dirty="0">
                <a:solidFill>
                  <a:schemeClr val="bg1"/>
                </a:solidFill>
              </a:rPr>
              <a:t>모르다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’</a:t>
            </a:r>
            <a:r>
              <a:rPr lang="ko-KR" altLang="en-US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를 사용해서 이야기해 보세요</a:t>
            </a:r>
            <a:r>
              <a:rPr lang="en-US" altLang="ko-KR" sz="2800" dirty="0">
                <a:solidFill>
                  <a:schemeClr val="bg1"/>
                </a:solidFill>
                <a:latin typeface="Palatino Linotype" pitchFamily="18" charset="0"/>
                <a:ea typeface="굴림" pitchFamily="50" charset="-127"/>
              </a:rPr>
              <a:t>. P.136</a:t>
            </a:r>
            <a:endParaRPr lang="ko-KR" altLang="en-US" sz="2800" dirty="0">
              <a:solidFill>
                <a:schemeClr val="bg1"/>
              </a:solidFill>
              <a:latin typeface="Palatino Linotype" pitchFamily="18" charset="0"/>
              <a:ea typeface="굴림" pitchFamily="50" charset="-127"/>
            </a:endParaRPr>
          </a:p>
        </p:txBody>
      </p:sp>
      <p:sp>
        <p:nvSpPr>
          <p:cNvPr id="18" name="Google Shape;182;p29">
            <a:extLst>
              <a:ext uri="{FF2B5EF4-FFF2-40B4-BE49-F238E27FC236}">
                <a16:creationId xmlns:a16="http://schemas.microsoft.com/office/drawing/2014/main" id="{31F9EF5B-8D4A-9741-A198-AE37A972867B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5E4C3AD0-3735-364F-8731-15BF3A6BB5E7}"/>
              </a:ext>
            </a:extLst>
          </p:cNvPr>
          <p:cNvSpPr txBox="1">
            <a:spLocks/>
          </p:cNvSpPr>
          <p:nvPr/>
        </p:nvSpPr>
        <p:spPr>
          <a:xfrm>
            <a:off x="3280045" y="126793"/>
            <a:ext cx="5631911" cy="84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200" b="0" i="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400" dirty="0"/>
              <a:t>Unit 14 </a:t>
            </a:r>
            <a:r>
              <a:rPr lang="ko-KR" altLang="en-US" sz="2400" dirty="0"/>
              <a:t>사랑을 나누는 바자회</a:t>
            </a:r>
            <a:br>
              <a:rPr lang="en-US" altLang="ko-KR" sz="2400" dirty="0"/>
            </a:br>
            <a:r>
              <a:rPr lang="ko-KR" altLang="en-US" sz="2400" dirty="0"/>
              <a:t>문법과 표현 </a:t>
            </a:r>
            <a:r>
              <a:rPr lang="en-US" altLang="ko-KR" sz="2400" dirty="0"/>
              <a:t>1</a:t>
            </a:r>
            <a:r>
              <a:rPr lang="ko-KR" altLang="en-US" sz="2400" dirty="0"/>
              <a:t> </a:t>
            </a:r>
            <a:r>
              <a:rPr lang="en-US" altLang="ko-KR" sz="2400" dirty="0">
                <a:solidFill>
                  <a:srgbClr val="FF0000"/>
                </a:solidFill>
              </a:rPr>
              <a:t>~(</a:t>
            </a:r>
            <a:r>
              <a:rPr lang="ko-KR" altLang="en-US" sz="2400" dirty="0">
                <a:solidFill>
                  <a:srgbClr val="FF0000"/>
                </a:solidFill>
              </a:rPr>
              <a:t>으</a:t>
            </a:r>
            <a:r>
              <a:rPr lang="en-US" altLang="ko-KR" sz="2400" dirty="0">
                <a:solidFill>
                  <a:srgbClr val="FF0000"/>
                </a:solidFill>
              </a:rPr>
              <a:t>)</a:t>
            </a:r>
            <a:r>
              <a:rPr lang="ko-KR" altLang="en-US" sz="2400" dirty="0" err="1">
                <a:solidFill>
                  <a:srgbClr val="FF0000"/>
                </a:solidFill>
              </a:rPr>
              <a:t>ㄴ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는 줄 알다</a:t>
            </a:r>
            <a:r>
              <a:rPr lang="en-US" altLang="ko-KR" sz="2400" dirty="0">
                <a:solidFill>
                  <a:srgbClr val="FF0000"/>
                </a:solidFill>
              </a:rPr>
              <a:t>/</a:t>
            </a:r>
            <a:r>
              <a:rPr lang="ko-KR" altLang="en-US" sz="2400" dirty="0">
                <a:solidFill>
                  <a:srgbClr val="FF0000"/>
                </a:solidFill>
              </a:rPr>
              <a:t>모르다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F3C53B-B06F-4C48-9A42-8D68559FEA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9953"/>
          <a:stretch/>
        </p:blipFill>
        <p:spPr>
          <a:xfrm>
            <a:off x="228600" y="3019924"/>
            <a:ext cx="3425981" cy="2944058"/>
          </a:xfrm>
          <a:prstGeom prst="rect">
            <a:avLst/>
          </a:prstGeom>
        </p:spPr>
      </p:pic>
      <p:sp>
        <p:nvSpPr>
          <p:cNvPr id="8" name="Rounded Rectangular Callout 7">
            <a:extLst>
              <a:ext uri="{FF2B5EF4-FFF2-40B4-BE49-F238E27FC236}">
                <a16:creationId xmlns:a16="http://schemas.microsoft.com/office/drawing/2014/main" id="{C953B601-8AEF-C448-B85C-507ECA38A40D}"/>
              </a:ext>
            </a:extLst>
          </p:cNvPr>
          <p:cNvSpPr/>
          <p:nvPr/>
        </p:nvSpPr>
        <p:spPr>
          <a:xfrm>
            <a:off x="2576945" y="2433899"/>
            <a:ext cx="9365673" cy="1441938"/>
          </a:xfrm>
          <a:prstGeom prst="wedgeRoundRectCallout">
            <a:avLst>
              <a:gd name="adj1" fmla="val -48069"/>
              <a:gd name="adj2" fmla="val 101082"/>
              <a:gd name="adj3" fmla="val 16667"/>
            </a:avLst>
          </a:prstGeom>
          <a:solidFill>
            <a:srgbClr val="FFCC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chemeClr val="tx1"/>
                </a:solidFill>
              </a:rPr>
              <a:t>4.</a:t>
            </a:r>
            <a:r>
              <a:rPr lang="ko-KR" altLang="en-US" sz="2800" dirty="0">
                <a:solidFill>
                  <a:schemeClr val="tx1"/>
                </a:solidFill>
              </a:rPr>
              <a:t>게임기도 </a:t>
            </a:r>
            <a:r>
              <a:rPr lang="en-US" altLang="ko-KR" sz="2800" dirty="0">
                <a:solidFill>
                  <a:schemeClr val="tx1"/>
                </a:solidFill>
              </a:rPr>
              <a:t>_________________</a:t>
            </a:r>
            <a:r>
              <a:rPr lang="ko-KR" altLang="en-US" sz="2800" dirty="0">
                <a:solidFill>
                  <a:schemeClr val="tx1"/>
                </a:solidFill>
              </a:rPr>
              <a:t> </a:t>
            </a:r>
            <a:r>
              <a:rPr lang="en-US" altLang="ko-KR" sz="2800" dirty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              </a:t>
            </a:r>
            <a:r>
              <a:rPr lang="en-US" altLang="ko-KR" sz="2800" dirty="0">
                <a:solidFill>
                  <a:schemeClr val="tx1"/>
                </a:solidFill>
              </a:rPr>
              <a:t>(</a:t>
            </a:r>
            <a:r>
              <a:rPr lang="ko-KR" altLang="en-US" sz="2800" dirty="0">
                <a:solidFill>
                  <a:schemeClr val="tx1"/>
                </a:solidFill>
              </a:rPr>
              <a:t>있다</a:t>
            </a:r>
            <a:r>
              <a:rPr lang="en-US" altLang="ko-KR" sz="2800" dirty="0">
                <a:solidFill>
                  <a:schemeClr val="tx1"/>
                </a:solidFill>
              </a:rPr>
              <a:t>)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F97205-6E10-1C4A-9E09-09DE1320FB25}"/>
              </a:ext>
            </a:extLst>
          </p:cNvPr>
          <p:cNvSpPr txBox="1"/>
          <p:nvPr/>
        </p:nvSpPr>
        <p:spPr>
          <a:xfrm>
            <a:off x="6543727" y="2661739"/>
            <a:ext cx="32435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>
                <a:solidFill>
                  <a:schemeClr val="accent5">
                    <a:lumMod val="75000"/>
                  </a:schemeClr>
                </a:solidFill>
              </a:rPr>
              <a:t>있는 줄 몰랐어요</a:t>
            </a:r>
            <a:endParaRPr lang="en-US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258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1805</Words>
  <Application>Microsoft Office PowerPoint</Application>
  <PresentationFormat>Widescreen</PresentationFormat>
  <Paragraphs>314</Paragraphs>
  <Slides>32</Slides>
  <Notes>14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0" baseType="lpstr">
      <vt:lpstr>굴림</vt:lpstr>
      <vt:lpstr>Malgun Gothic</vt:lpstr>
      <vt:lpstr>Arial</vt:lpstr>
      <vt:lpstr>Calibri</vt:lpstr>
      <vt:lpstr>Calibri Light</vt:lpstr>
      <vt:lpstr>Palatino Linotype</vt:lpstr>
      <vt:lpstr>Wingdings 3</vt:lpstr>
      <vt:lpstr>Office Theme</vt:lpstr>
      <vt:lpstr>     재외동포를 위한 한국어(영어권)   4-2  </vt:lpstr>
      <vt:lpstr>PowerPoint Presentation</vt:lpstr>
      <vt:lpstr>PowerPoint Presentation</vt:lpstr>
      <vt:lpstr>Unit 14  사랑을 나누는 바자회  어휘 Vocabulary</vt:lpstr>
      <vt:lpstr>Unit 14 사랑을 나누는 바자회 문법과 표현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듣고 말해 봐요 P.138</vt:lpstr>
      <vt:lpstr>읽고 써 봐요 P.140-141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4-2</dc:title>
  <dc:creator>Microsoft Office User</dc:creator>
  <cp:lastModifiedBy>Hyunkyu Yi</cp:lastModifiedBy>
  <cp:revision>29</cp:revision>
  <dcterms:created xsi:type="dcterms:W3CDTF">2020-04-26T21:38:06Z</dcterms:created>
  <dcterms:modified xsi:type="dcterms:W3CDTF">2020-05-05T00:55:01Z</dcterms:modified>
</cp:coreProperties>
</file>